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3" d="100"/>
          <a:sy n="73" d="100"/>
        </p:scale>
        <p:origin x="582"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38C62C66-EABE-48F5-AC08-7A78FB811B3A}" type="datetimeFigureOut">
              <a:rPr lang="ru-RU" smtClean="0"/>
              <a:t>02.11.2024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7058A45F-3170-4906-A50E-97AEEFEC837D}" type="slidenum">
              <a:rPr lang="ru-RU" smtClean="0"/>
              <a:t>‹#›</a:t>
            </a:fld>
            <a:endParaRPr lang="ru-RU" dirty="0"/>
          </a:p>
        </p:txBody>
      </p:sp>
    </p:spTree>
    <p:extLst>
      <p:ext uri="{BB962C8B-B14F-4D97-AF65-F5344CB8AC3E}">
        <p14:creationId xmlns:p14="http://schemas.microsoft.com/office/powerpoint/2010/main" val="2550328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8C62C66-EABE-48F5-AC08-7A78FB811B3A}" type="datetimeFigureOut">
              <a:rPr lang="ru-RU" smtClean="0"/>
              <a:t>02.11.2024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7058A45F-3170-4906-A50E-97AEEFEC837D}" type="slidenum">
              <a:rPr lang="ru-RU" smtClean="0"/>
              <a:t>‹#›</a:t>
            </a:fld>
            <a:endParaRPr lang="ru-RU" dirty="0"/>
          </a:p>
        </p:txBody>
      </p:sp>
    </p:spTree>
    <p:extLst>
      <p:ext uri="{BB962C8B-B14F-4D97-AF65-F5344CB8AC3E}">
        <p14:creationId xmlns:p14="http://schemas.microsoft.com/office/powerpoint/2010/main" val="226869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8C62C66-EABE-48F5-AC08-7A78FB811B3A}" type="datetimeFigureOut">
              <a:rPr lang="ru-RU" smtClean="0"/>
              <a:t>02.11.2024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7058A45F-3170-4906-A50E-97AEEFEC837D}" type="slidenum">
              <a:rPr lang="ru-RU" smtClean="0"/>
              <a:t>‹#›</a:t>
            </a:fld>
            <a:endParaRPr lang="ru-RU"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75503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8C62C66-EABE-48F5-AC08-7A78FB811B3A}" type="datetimeFigureOut">
              <a:rPr lang="ru-RU" smtClean="0"/>
              <a:t>02.11.2024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7058A45F-3170-4906-A50E-97AEEFEC837D}" type="slidenum">
              <a:rPr lang="ru-RU" smtClean="0"/>
              <a:t>‹#›</a:t>
            </a:fld>
            <a:endParaRPr lang="ru-RU" dirty="0"/>
          </a:p>
        </p:txBody>
      </p:sp>
    </p:spTree>
    <p:extLst>
      <p:ext uri="{BB962C8B-B14F-4D97-AF65-F5344CB8AC3E}">
        <p14:creationId xmlns:p14="http://schemas.microsoft.com/office/powerpoint/2010/main" val="1293180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8C62C66-EABE-48F5-AC08-7A78FB811B3A}" type="datetimeFigureOut">
              <a:rPr lang="ru-RU" smtClean="0"/>
              <a:t>02.11.2024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7058A45F-3170-4906-A50E-97AEEFEC837D}" type="slidenum">
              <a:rPr lang="ru-RU" smtClean="0"/>
              <a:t>‹#›</a:t>
            </a:fld>
            <a:endParaRPr lang="ru-RU"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00677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8C62C66-EABE-48F5-AC08-7A78FB811B3A}" type="datetimeFigureOut">
              <a:rPr lang="ru-RU" smtClean="0"/>
              <a:t>02.11.2024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7058A45F-3170-4906-A50E-97AEEFEC837D}" type="slidenum">
              <a:rPr lang="ru-RU" smtClean="0"/>
              <a:t>‹#›</a:t>
            </a:fld>
            <a:endParaRPr lang="ru-RU" dirty="0"/>
          </a:p>
        </p:txBody>
      </p:sp>
    </p:spTree>
    <p:extLst>
      <p:ext uri="{BB962C8B-B14F-4D97-AF65-F5344CB8AC3E}">
        <p14:creationId xmlns:p14="http://schemas.microsoft.com/office/powerpoint/2010/main" val="244843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8C62C66-EABE-48F5-AC08-7A78FB811B3A}" type="datetimeFigureOut">
              <a:rPr lang="ru-RU" smtClean="0"/>
              <a:t>02.11.2024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7058A45F-3170-4906-A50E-97AEEFEC837D}" type="slidenum">
              <a:rPr lang="ru-RU" smtClean="0"/>
              <a:t>‹#›</a:t>
            </a:fld>
            <a:endParaRPr lang="ru-RU" dirty="0"/>
          </a:p>
        </p:txBody>
      </p:sp>
    </p:spTree>
    <p:extLst>
      <p:ext uri="{BB962C8B-B14F-4D97-AF65-F5344CB8AC3E}">
        <p14:creationId xmlns:p14="http://schemas.microsoft.com/office/powerpoint/2010/main" val="3283590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8C62C66-EABE-48F5-AC08-7A78FB811B3A}" type="datetimeFigureOut">
              <a:rPr lang="ru-RU" smtClean="0"/>
              <a:t>02.11.2024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7058A45F-3170-4906-A50E-97AEEFEC837D}" type="slidenum">
              <a:rPr lang="ru-RU" smtClean="0"/>
              <a:t>‹#›</a:t>
            </a:fld>
            <a:endParaRPr lang="ru-RU" dirty="0"/>
          </a:p>
        </p:txBody>
      </p:sp>
    </p:spTree>
    <p:extLst>
      <p:ext uri="{BB962C8B-B14F-4D97-AF65-F5344CB8AC3E}">
        <p14:creationId xmlns:p14="http://schemas.microsoft.com/office/powerpoint/2010/main" val="3076151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8C62C66-EABE-48F5-AC08-7A78FB811B3A}" type="datetimeFigureOut">
              <a:rPr lang="ru-RU" smtClean="0"/>
              <a:t>02.11.2024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7058A45F-3170-4906-A50E-97AEEFEC837D}" type="slidenum">
              <a:rPr lang="ru-RU" smtClean="0"/>
              <a:t>‹#›</a:t>
            </a:fld>
            <a:endParaRPr lang="ru-RU" dirty="0"/>
          </a:p>
        </p:txBody>
      </p:sp>
    </p:spTree>
    <p:extLst>
      <p:ext uri="{BB962C8B-B14F-4D97-AF65-F5344CB8AC3E}">
        <p14:creationId xmlns:p14="http://schemas.microsoft.com/office/powerpoint/2010/main" val="2312635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8C62C66-EABE-48F5-AC08-7A78FB811B3A}" type="datetimeFigureOut">
              <a:rPr lang="ru-RU" smtClean="0"/>
              <a:t>02.11.2024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7058A45F-3170-4906-A50E-97AEEFEC837D}" type="slidenum">
              <a:rPr lang="ru-RU" smtClean="0"/>
              <a:t>‹#›</a:t>
            </a:fld>
            <a:endParaRPr lang="ru-RU" dirty="0"/>
          </a:p>
        </p:txBody>
      </p:sp>
    </p:spTree>
    <p:extLst>
      <p:ext uri="{BB962C8B-B14F-4D97-AF65-F5344CB8AC3E}">
        <p14:creationId xmlns:p14="http://schemas.microsoft.com/office/powerpoint/2010/main" val="1196600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38C62C66-EABE-48F5-AC08-7A78FB811B3A}" type="datetimeFigureOut">
              <a:rPr lang="ru-RU" smtClean="0"/>
              <a:t>02.11.2024</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7058A45F-3170-4906-A50E-97AEEFEC837D}" type="slidenum">
              <a:rPr lang="ru-RU" smtClean="0"/>
              <a:t>‹#›</a:t>
            </a:fld>
            <a:endParaRPr lang="ru-RU" dirty="0"/>
          </a:p>
        </p:txBody>
      </p:sp>
    </p:spTree>
    <p:extLst>
      <p:ext uri="{BB962C8B-B14F-4D97-AF65-F5344CB8AC3E}">
        <p14:creationId xmlns:p14="http://schemas.microsoft.com/office/powerpoint/2010/main" val="3851811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38C62C66-EABE-48F5-AC08-7A78FB811B3A}" type="datetimeFigureOut">
              <a:rPr lang="ru-RU" smtClean="0"/>
              <a:t>02.11.2024</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7058A45F-3170-4906-A50E-97AEEFEC837D}" type="slidenum">
              <a:rPr lang="ru-RU" smtClean="0"/>
              <a:t>‹#›</a:t>
            </a:fld>
            <a:endParaRPr lang="ru-RU" dirty="0"/>
          </a:p>
        </p:txBody>
      </p:sp>
    </p:spTree>
    <p:extLst>
      <p:ext uri="{BB962C8B-B14F-4D97-AF65-F5344CB8AC3E}">
        <p14:creationId xmlns:p14="http://schemas.microsoft.com/office/powerpoint/2010/main" val="3730822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38C62C66-EABE-48F5-AC08-7A78FB811B3A}" type="datetimeFigureOut">
              <a:rPr lang="ru-RU" smtClean="0"/>
              <a:t>02.11.2024</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7058A45F-3170-4906-A50E-97AEEFEC837D}" type="slidenum">
              <a:rPr lang="ru-RU" smtClean="0"/>
              <a:t>‹#›</a:t>
            </a:fld>
            <a:endParaRPr lang="ru-RU" dirty="0"/>
          </a:p>
        </p:txBody>
      </p:sp>
    </p:spTree>
    <p:extLst>
      <p:ext uri="{BB962C8B-B14F-4D97-AF65-F5344CB8AC3E}">
        <p14:creationId xmlns:p14="http://schemas.microsoft.com/office/powerpoint/2010/main" val="4163000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C62C66-EABE-48F5-AC08-7A78FB811B3A}" type="datetimeFigureOut">
              <a:rPr lang="ru-RU" smtClean="0"/>
              <a:t>02.11.2024</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7058A45F-3170-4906-A50E-97AEEFEC837D}" type="slidenum">
              <a:rPr lang="ru-RU" smtClean="0"/>
              <a:t>‹#›</a:t>
            </a:fld>
            <a:endParaRPr lang="ru-RU" dirty="0"/>
          </a:p>
        </p:txBody>
      </p:sp>
    </p:spTree>
    <p:extLst>
      <p:ext uri="{BB962C8B-B14F-4D97-AF65-F5344CB8AC3E}">
        <p14:creationId xmlns:p14="http://schemas.microsoft.com/office/powerpoint/2010/main" val="2249401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38C62C66-EABE-48F5-AC08-7A78FB811B3A}" type="datetimeFigureOut">
              <a:rPr lang="ru-RU" smtClean="0"/>
              <a:t>02.11.2024</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7058A45F-3170-4906-A50E-97AEEFEC837D}" type="slidenum">
              <a:rPr lang="ru-RU" smtClean="0"/>
              <a:t>‹#›</a:t>
            </a:fld>
            <a:endParaRPr lang="ru-RU" dirty="0"/>
          </a:p>
        </p:txBody>
      </p:sp>
    </p:spTree>
    <p:extLst>
      <p:ext uri="{BB962C8B-B14F-4D97-AF65-F5344CB8AC3E}">
        <p14:creationId xmlns:p14="http://schemas.microsoft.com/office/powerpoint/2010/main" val="2806330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7058A45F-3170-4906-A50E-97AEEFEC837D}" type="slidenum">
              <a:rPr lang="ru-RU" smtClean="0"/>
              <a:t>‹#›</a:t>
            </a:fld>
            <a:endParaRPr lang="ru-RU" dirty="0"/>
          </a:p>
        </p:txBody>
      </p:sp>
      <p:sp>
        <p:nvSpPr>
          <p:cNvPr id="5" name="Date Placeholder 4"/>
          <p:cNvSpPr>
            <a:spLocks noGrp="1"/>
          </p:cNvSpPr>
          <p:nvPr>
            <p:ph type="dt" sz="half" idx="10"/>
          </p:nvPr>
        </p:nvSpPr>
        <p:spPr/>
        <p:txBody>
          <a:bodyPr/>
          <a:lstStyle/>
          <a:p>
            <a:fld id="{38C62C66-EABE-48F5-AC08-7A78FB811B3A}" type="datetimeFigureOut">
              <a:rPr lang="ru-RU" smtClean="0"/>
              <a:t>02.11.2024</a:t>
            </a:fld>
            <a:endParaRPr lang="ru-RU" dirty="0"/>
          </a:p>
        </p:txBody>
      </p:sp>
    </p:spTree>
    <p:extLst>
      <p:ext uri="{BB962C8B-B14F-4D97-AF65-F5344CB8AC3E}">
        <p14:creationId xmlns:p14="http://schemas.microsoft.com/office/powerpoint/2010/main" val="2521747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8C62C66-EABE-48F5-AC08-7A78FB811B3A}" type="datetimeFigureOut">
              <a:rPr lang="ru-RU" smtClean="0"/>
              <a:t>02.11.2024</a:t>
            </a:fld>
            <a:endParaRPr lang="ru-RU"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058A45F-3170-4906-A50E-97AEEFEC837D}" type="slidenum">
              <a:rPr lang="ru-RU" smtClean="0"/>
              <a:t>‹#›</a:t>
            </a:fld>
            <a:endParaRPr lang="ru-RU" dirty="0"/>
          </a:p>
        </p:txBody>
      </p:sp>
    </p:spTree>
    <p:extLst>
      <p:ext uri="{BB962C8B-B14F-4D97-AF65-F5344CB8AC3E}">
        <p14:creationId xmlns:p14="http://schemas.microsoft.com/office/powerpoint/2010/main" val="397356518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64.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63782"/>
            <a:ext cx="7395556" cy="2377440"/>
          </a:xfrm>
        </p:spPr>
        <p:txBody>
          <a:bodyPr>
            <a:normAutofit fontScale="90000"/>
          </a:bodyPr>
          <a:lstStyle/>
          <a:p>
            <a:pPr algn="ctr"/>
            <a:r>
              <a:rPr lang="ru-RU" dirty="0" smtClean="0">
                <a:latin typeface="Bahnschrift SemiBold Condensed" panose="020B0502040204020203" pitchFamily="34" charset="0"/>
              </a:rPr>
              <a:t/>
            </a:r>
            <a:br>
              <a:rPr lang="ru-RU" dirty="0" smtClean="0">
                <a:latin typeface="Bahnschrift SemiBold Condensed" panose="020B0502040204020203" pitchFamily="34" charset="0"/>
              </a:rPr>
            </a:br>
            <a:r>
              <a:rPr lang="ru-RU" dirty="0">
                <a:latin typeface="Bahnschrift SemiBold Condensed" panose="020B0502040204020203" pitchFamily="34" charset="0"/>
              </a:rPr>
              <a:t/>
            </a:r>
            <a:br>
              <a:rPr lang="ru-RU" dirty="0">
                <a:latin typeface="Bahnschrift SemiBold Condensed" panose="020B0502040204020203" pitchFamily="34" charset="0"/>
              </a:rPr>
            </a:br>
            <a:r>
              <a:rPr lang="ru-RU" sz="2200" dirty="0" smtClean="0">
                <a:solidFill>
                  <a:srgbClr val="002060"/>
                </a:solidFill>
                <a:latin typeface="Bahnschrift SemiBold Condensed" panose="020B0502040204020203" pitchFamily="34" charset="0"/>
              </a:rPr>
              <a:t>ОГБПОУ «Костромской техникум торговли и питания</a:t>
            </a:r>
            <a:r>
              <a:rPr lang="ru-RU" dirty="0" smtClean="0">
                <a:solidFill>
                  <a:srgbClr val="002060"/>
                </a:solidFill>
                <a:latin typeface="Bahnschrift SemiBold Condensed" panose="020B0502040204020203" pitchFamily="34" charset="0"/>
              </a:rPr>
              <a:t/>
            </a:r>
            <a:br>
              <a:rPr lang="ru-RU" dirty="0" smtClean="0">
                <a:solidFill>
                  <a:srgbClr val="002060"/>
                </a:solidFill>
                <a:latin typeface="Bahnschrift SemiBold Condensed" panose="020B0502040204020203" pitchFamily="34" charset="0"/>
              </a:rPr>
            </a:br>
            <a:r>
              <a:rPr lang="ru-RU" dirty="0" smtClean="0">
                <a:solidFill>
                  <a:srgbClr val="002060"/>
                </a:solidFill>
                <a:latin typeface="Bahnschrift SemiBold Condensed" panose="020B0502040204020203" pitchFamily="34" charset="0"/>
              </a:rPr>
              <a:t>ОХРАНА ТРУДА  </a:t>
            </a:r>
            <a:br>
              <a:rPr lang="ru-RU" dirty="0" smtClean="0">
                <a:solidFill>
                  <a:srgbClr val="002060"/>
                </a:solidFill>
                <a:latin typeface="Bahnschrift SemiBold Condensed" panose="020B0502040204020203" pitchFamily="34" charset="0"/>
              </a:rPr>
            </a:br>
            <a:r>
              <a:rPr lang="ru-RU" dirty="0" smtClean="0">
                <a:solidFill>
                  <a:srgbClr val="002060"/>
                </a:solidFill>
                <a:latin typeface="Bahnschrift SemiBold Condensed" panose="020B0502040204020203" pitchFamily="34" charset="0"/>
              </a:rPr>
              <a:t>ВВОДНЫЙ ИНСТРУКТАЖ</a:t>
            </a:r>
            <a:endParaRPr lang="ru-RU" dirty="0">
              <a:solidFill>
                <a:srgbClr val="002060"/>
              </a:solidFill>
              <a:latin typeface="Bahnschrift SemiBold Condensed" panose="020B0502040204020203" pitchFamily="34" charset="0"/>
            </a:endParaRPr>
          </a:p>
        </p:txBody>
      </p:sp>
      <p:sp>
        <p:nvSpPr>
          <p:cNvPr id="3" name="Подзаголовок 2"/>
          <p:cNvSpPr>
            <a:spLocks noGrp="1"/>
          </p:cNvSpPr>
          <p:nvPr>
            <p:ph type="subTitle" idx="1"/>
          </p:nvPr>
        </p:nvSpPr>
        <p:spPr>
          <a:xfrm>
            <a:off x="1524000" y="3940234"/>
            <a:ext cx="7528560" cy="1317566"/>
          </a:xfrm>
        </p:spPr>
        <p:txBody>
          <a:bodyPr/>
          <a:lstStyle/>
          <a:p>
            <a:endParaRPr lang="en-US" dirty="0" smtClean="0"/>
          </a:p>
          <a:p>
            <a:endParaRPr lang="ru-RU" dirty="0"/>
          </a:p>
        </p:txBody>
      </p:sp>
      <p:pic>
        <p:nvPicPr>
          <p:cNvPr id="6" name="Рисунок 5"/>
          <p:cNvPicPr>
            <a:picLocks noChangeAspect="1"/>
          </p:cNvPicPr>
          <p:nvPr/>
        </p:nvPicPr>
        <p:blipFill>
          <a:blip r:embed="rId2"/>
          <a:stretch>
            <a:fillRect/>
          </a:stretch>
        </p:blipFill>
        <p:spPr>
          <a:xfrm>
            <a:off x="3289069" y="3702691"/>
            <a:ext cx="3998422" cy="2882681"/>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3782"/>
            <a:ext cx="2971800" cy="2076450"/>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5280" y="1246299"/>
            <a:ext cx="4236720" cy="1660024"/>
          </a:xfrm>
          <a:prstGeom prst="rect">
            <a:avLst/>
          </a:prstGeom>
        </p:spPr>
      </p:pic>
    </p:spTree>
    <p:extLst>
      <p:ext uri="{BB962C8B-B14F-4D97-AF65-F5344CB8AC3E}">
        <p14:creationId xmlns:p14="http://schemas.microsoft.com/office/powerpoint/2010/main" val="6103841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58836" y="141317"/>
            <a:ext cx="3782291" cy="1197032"/>
          </a:xfrm>
        </p:spPr>
        <p:txBody>
          <a:bodyPr>
            <a:normAutofit/>
          </a:bodyPr>
          <a:lstStyle/>
          <a:p>
            <a:pPr algn="ctr"/>
            <a:r>
              <a:rPr lang="ru-RU" dirty="0" smtClean="0">
                <a:solidFill>
                  <a:srgbClr val="FF0000"/>
                </a:solidFill>
              </a:rPr>
              <a:t>ОХРАНА ТРУДА</a:t>
            </a:r>
            <a:br>
              <a:rPr lang="ru-RU" dirty="0" smtClean="0">
                <a:solidFill>
                  <a:srgbClr val="FF0000"/>
                </a:solidFill>
              </a:rPr>
            </a:br>
            <a:r>
              <a:rPr lang="ru-RU" dirty="0" smtClean="0">
                <a:solidFill>
                  <a:srgbClr val="FF0000"/>
                </a:solidFill>
              </a:rPr>
              <a:t>ЖЕНЩИН</a:t>
            </a:r>
            <a:endParaRPr lang="ru-RU" dirty="0">
              <a:solidFill>
                <a:srgbClr val="FF0000"/>
              </a:solidFill>
            </a:endParaRPr>
          </a:p>
        </p:txBody>
      </p:sp>
      <p:pic>
        <p:nvPicPr>
          <p:cNvPr id="10" name="Объект 9"/>
          <p:cNvPicPr>
            <a:picLocks noGrp="1" noChangeAspect="1"/>
          </p:cNvPicPr>
          <p:nvPr>
            <p:ph idx="1"/>
          </p:nvPr>
        </p:nvPicPr>
        <p:blipFill>
          <a:blip r:embed="rId2"/>
          <a:stretch>
            <a:fillRect/>
          </a:stretch>
        </p:blipFill>
        <p:spPr>
          <a:xfrm>
            <a:off x="515388" y="1254036"/>
            <a:ext cx="8753303" cy="5701342"/>
          </a:xfrm>
          <a:prstGeom prst="rect">
            <a:avLst/>
          </a:prstGeom>
        </p:spPr>
      </p:pic>
      <p:pic>
        <p:nvPicPr>
          <p:cNvPr id="7" name="Рисунок 6"/>
          <p:cNvPicPr>
            <a:picLocks noChangeAspect="1"/>
          </p:cNvPicPr>
          <p:nvPr/>
        </p:nvPicPr>
        <p:blipFill>
          <a:blip r:embed="rId3"/>
          <a:stretch>
            <a:fillRect/>
          </a:stretch>
        </p:blipFill>
        <p:spPr>
          <a:xfrm>
            <a:off x="9268691" y="0"/>
            <a:ext cx="2923309" cy="3100949"/>
          </a:xfrm>
          <a:prstGeom prst="rect">
            <a:avLst/>
          </a:prstGeom>
        </p:spPr>
      </p:pic>
    </p:spTree>
    <p:extLst>
      <p:ext uri="{BB962C8B-B14F-4D97-AF65-F5344CB8AC3E}">
        <p14:creationId xmlns:p14="http://schemas.microsoft.com/office/powerpoint/2010/main" val="35923959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7606" y="609600"/>
            <a:ext cx="7636395" cy="1320800"/>
          </a:xfrm>
        </p:spPr>
        <p:txBody>
          <a:bodyPr/>
          <a:lstStyle/>
          <a:p>
            <a:pPr algn="ctr"/>
            <a:endParaRPr lang="ru-RU" dirty="0"/>
          </a:p>
        </p:txBody>
      </p:sp>
      <p:pic>
        <p:nvPicPr>
          <p:cNvPr id="5" name="Объект 4"/>
          <p:cNvPicPr>
            <a:picLocks noGrp="1" noChangeAspect="1"/>
          </p:cNvPicPr>
          <p:nvPr>
            <p:ph idx="1"/>
          </p:nvPr>
        </p:nvPicPr>
        <p:blipFill>
          <a:blip r:embed="rId2"/>
          <a:stretch>
            <a:fillRect/>
          </a:stretch>
        </p:blipFill>
        <p:spPr>
          <a:xfrm>
            <a:off x="1267097" y="2160588"/>
            <a:ext cx="8006904" cy="4357587"/>
          </a:xfrm>
          <a:prstGeom prst="rect">
            <a:avLst/>
          </a:prstGeom>
        </p:spPr>
      </p:pic>
      <p:pic>
        <p:nvPicPr>
          <p:cNvPr id="6" name="Рисунок 5"/>
          <p:cNvPicPr>
            <a:picLocks noChangeAspect="1"/>
          </p:cNvPicPr>
          <p:nvPr/>
        </p:nvPicPr>
        <p:blipFill>
          <a:blip r:embed="rId3"/>
          <a:stretch>
            <a:fillRect/>
          </a:stretch>
        </p:blipFill>
        <p:spPr>
          <a:xfrm>
            <a:off x="1637606" y="548863"/>
            <a:ext cx="7774255" cy="1500859"/>
          </a:xfrm>
          <a:prstGeom prst="rect">
            <a:avLst/>
          </a:prstGeom>
        </p:spPr>
      </p:pic>
    </p:spTree>
    <p:extLst>
      <p:ext uri="{BB962C8B-B14F-4D97-AF65-F5344CB8AC3E}">
        <p14:creationId xmlns:p14="http://schemas.microsoft.com/office/powerpoint/2010/main" val="21877728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9277350" cy="8248650"/>
          </a:xfrm>
          <a:prstGeom prst="rect">
            <a:avLst/>
          </a:prstGeom>
        </p:spPr>
      </p:pic>
      <p:sp>
        <p:nvSpPr>
          <p:cNvPr id="2" name="Заголовок 1"/>
          <p:cNvSpPr>
            <a:spLocks noGrp="1"/>
          </p:cNvSpPr>
          <p:nvPr>
            <p:ph type="title"/>
          </p:nvPr>
        </p:nvSpPr>
        <p:spPr>
          <a:xfrm>
            <a:off x="1499746" y="609600"/>
            <a:ext cx="7774256" cy="1152698"/>
          </a:xfrm>
        </p:spPr>
        <p:txBody>
          <a:bodyPr/>
          <a:lstStyle/>
          <a:p>
            <a:pPr algn="ctr"/>
            <a:r>
              <a:rPr lang="ru-RU" dirty="0" smtClean="0">
                <a:solidFill>
                  <a:srgbClr val="FF0000"/>
                </a:solidFill>
              </a:rPr>
              <a:t>ОХРАНА ТРУДА МОЛОДЕЖИ</a:t>
            </a:r>
            <a:endParaRPr lang="ru-RU" dirty="0">
              <a:solidFill>
                <a:srgbClr val="FF0000"/>
              </a:solidFill>
            </a:endParaRPr>
          </a:p>
        </p:txBody>
      </p:sp>
      <p:pic>
        <p:nvPicPr>
          <p:cNvPr id="6" name="Объект 5"/>
          <p:cNvPicPr>
            <a:picLocks noGrp="1" noChangeAspect="1"/>
          </p:cNvPicPr>
          <p:nvPr>
            <p:ph idx="1"/>
          </p:nvPr>
        </p:nvPicPr>
        <p:blipFill>
          <a:blip r:embed="rId3"/>
          <a:stretch>
            <a:fillRect/>
          </a:stretch>
        </p:blipFill>
        <p:spPr>
          <a:xfrm>
            <a:off x="1346662" y="1617506"/>
            <a:ext cx="7539643" cy="5159858"/>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4002" y="717196"/>
            <a:ext cx="2796077" cy="1908438"/>
          </a:xfrm>
          <a:prstGeom prst="rect">
            <a:avLst/>
          </a:prstGeom>
        </p:spPr>
      </p:pic>
    </p:spTree>
    <p:extLst>
      <p:ext uri="{BB962C8B-B14F-4D97-AF65-F5344CB8AC3E}">
        <p14:creationId xmlns:p14="http://schemas.microsoft.com/office/powerpoint/2010/main" val="22395308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677335" y="2146584"/>
            <a:ext cx="8596668" cy="3894778"/>
          </a:xfrm>
          <a:prstGeom prst="rect">
            <a:avLst/>
          </a:prstGeom>
        </p:spPr>
      </p:pic>
      <p:sp>
        <p:nvSpPr>
          <p:cNvPr id="2" name="Заголовок 1"/>
          <p:cNvSpPr>
            <a:spLocks noGrp="1"/>
          </p:cNvSpPr>
          <p:nvPr>
            <p:ph type="title"/>
          </p:nvPr>
        </p:nvSpPr>
        <p:spPr/>
        <p:txBody>
          <a:bodyPr/>
          <a:lstStyle/>
          <a:p>
            <a:pPr algn="ctr"/>
            <a:r>
              <a:rPr lang="ru-RU" dirty="0" smtClean="0">
                <a:solidFill>
                  <a:srgbClr val="C00000"/>
                </a:solidFill>
              </a:rPr>
              <a:t>ОРГАНИЗАЦИЯ РАБОТЫ ПО ОХРАНЕ ТРУДА</a:t>
            </a:r>
            <a:endParaRPr lang="ru-RU" dirty="0">
              <a:solidFill>
                <a:srgbClr val="C00000"/>
              </a:solidFill>
            </a:endParaRPr>
          </a:p>
        </p:txBody>
      </p:sp>
      <p:sp>
        <p:nvSpPr>
          <p:cNvPr id="3" name="Объект 2"/>
          <p:cNvSpPr>
            <a:spLocks noGrp="1"/>
          </p:cNvSpPr>
          <p:nvPr>
            <p:ph idx="1"/>
          </p:nvPr>
        </p:nvSpPr>
        <p:spPr/>
        <p:txBody>
          <a:bodyPr>
            <a:normAutofit fontScale="92500" lnSpcReduction="10000"/>
          </a:bodyPr>
          <a:lstStyle/>
          <a:p>
            <a:r>
              <a:rPr lang="ru-RU" dirty="0">
                <a:solidFill>
                  <a:schemeClr val="tx1"/>
                </a:solidFill>
              </a:rPr>
              <a:t>Ответственность за обеспечение здоровых и безопасных условий труда несет работодатель.</a:t>
            </a:r>
          </a:p>
          <a:p>
            <a:r>
              <a:rPr lang="ru-RU" dirty="0">
                <a:solidFill>
                  <a:schemeClr val="tx1"/>
                </a:solidFill>
              </a:rPr>
              <a:t>Специалисты по охране труда обязаны проверять состояние охраны труда во всех структурных подразделениях и осуществлять контроль за проведением мероприятий по созданию безопасных условий труда, а также по предупреждению производственного травматизма.</a:t>
            </a:r>
          </a:p>
          <a:p>
            <a:r>
              <a:rPr lang="ru-RU" dirty="0">
                <a:solidFill>
                  <a:schemeClr val="tx1"/>
                </a:solidFill>
              </a:rPr>
              <a:t>Руководители структурных подразделений обязаны обеспечивать исправное состояние оборудования, инструмента, приспособлений, транспортных и грузоподъемных средств, ограждений, предохранительных устройств и т.п., контролировать соблюдение всеми работниками правил и инструкций по охране труда, своевременно проводить инструктаж и обучение безопасным методом труда.</a:t>
            </a:r>
          </a:p>
          <a:p>
            <a:r>
              <a:rPr lang="ru-RU" dirty="0">
                <a:solidFill>
                  <a:schemeClr val="tx1"/>
                </a:solidFill>
              </a:rPr>
              <a:t> Работники обязаны соблюдать требования инструкций по охране труда в соответствии с характером выполняемой работы.</a:t>
            </a:r>
          </a:p>
          <a:p>
            <a:endParaRPr lang="ru-RU" dirty="0"/>
          </a:p>
        </p:txBody>
      </p:sp>
    </p:spTree>
    <p:extLst>
      <p:ext uri="{BB962C8B-B14F-4D97-AF65-F5344CB8AC3E}">
        <p14:creationId xmlns:p14="http://schemas.microsoft.com/office/powerpoint/2010/main" val="34077774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99746" y="609600"/>
            <a:ext cx="7774256" cy="1320800"/>
          </a:xfrm>
        </p:spPr>
        <p:txBody>
          <a:bodyPr>
            <a:normAutofit fontScale="90000"/>
          </a:bodyPr>
          <a:lstStyle/>
          <a:p>
            <a:r>
              <a:rPr lang="ru-RU" dirty="0" smtClean="0"/>
              <a:t>СОБЛЮДЕНИЕ ТРЕБОВАНИЙ ОХРАНЫ ТРУДА ПЕРЕД НАЧАЛОМ РАБОТЫ</a:t>
            </a:r>
            <a:endParaRPr lang="ru-RU" dirty="0"/>
          </a:p>
        </p:txBody>
      </p:sp>
      <p:pic>
        <p:nvPicPr>
          <p:cNvPr id="6" name="Объект 5"/>
          <p:cNvPicPr>
            <a:picLocks noGrp="1" noChangeAspect="1"/>
          </p:cNvPicPr>
          <p:nvPr>
            <p:ph idx="1"/>
          </p:nvPr>
        </p:nvPicPr>
        <p:blipFill>
          <a:blip r:embed="rId2"/>
          <a:stretch>
            <a:fillRect/>
          </a:stretch>
        </p:blipFill>
        <p:spPr>
          <a:xfrm>
            <a:off x="1246909" y="2227811"/>
            <a:ext cx="7747462" cy="4073235"/>
          </a:xfrm>
          <a:prstGeom prst="rect">
            <a:avLst/>
          </a:prstGeom>
        </p:spPr>
      </p:pic>
    </p:spTree>
    <p:extLst>
      <p:ext uri="{BB962C8B-B14F-4D97-AF65-F5344CB8AC3E}">
        <p14:creationId xmlns:p14="http://schemas.microsoft.com/office/powerpoint/2010/main" val="15959920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12422" y="315884"/>
            <a:ext cx="6758247" cy="1163643"/>
          </a:xfrm>
        </p:spPr>
        <p:txBody>
          <a:bodyPr>
            <a:normAutofit fontScale="90000"/>
          </a:bodyPr>
          <a:lstStyle/>
          <a:p>
            <a:pPr algn="ctr"/>
            <a:r>
              <a:rPr lang="ru-RU" dirty="0"/>
              <a:t>СОБЛЮДЕНИЕ ТРЕБОВАНИЙ ОХРАНЫ ТРУДА </a:t>
            </a:r>
            <a:r>
              <a:rPr lang="ru-RU" dirty="0" smtClean="0"/>
              <a:t>ВО ВРЕМЯ РАБОТЫ</a:t>
            </a:r>
            <a:endParaRPr lang="ru-RU" dirty="0"/>
          </a:p>
        </p:txBody>
      </p:sp>
      <p:pic>
        <p:nvPicPr>
          <p:cNvPr id="7" name="Объект 6"/>
          <p:cNvPicPr>
            <a:picLocks noGrp="1" noChangeAspect="1"/>
          </p:cNvPicPr>
          <p:nvPr>
            <p:ph idx="1"/>
          </p:nvPr>
        </p:nvPicPr>
        <p:blipFill>
          <a:blip r:embed="rId2"/>
          <a:stretch>
            <a:fillRect/>
          </a:stretch>
        </p:blipFill>
        <p:spPr>
          <a:xfrm>
            <a:off x="507076" y="1479527"/>
            <a:ext cx="8936181" cy="5242559"/>
          </a:xfrm>
          <a:prstGeom prst="rect">
            <a:avLst/>
          </a:prstGeom>
        </p:spPr>
      </p:pic>
    </p:spTree>
    <p:extLst>
      <p:ext uri="{BB962C8B-B14F-4D97-AF65-F5344CB8AC3E}">
        <p14:creationId xmlns:p14="http://schemas.microsoft.com/office/powerpoint/2010/main" val="31353751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4356" y="609600"/>
            <a:ext cx="6542117" cy="1119447"/>
          </a:xfrm>
        </p:spPr>
        <p:txBody>
          <a:bodyPr>
            <a:normAutofit fontScale="90000"/>
          </a:bodyPr>
          <a:lstStyle/>
          <a:p>
            <a:pPr algn="ctr"/>
            <a:r>
              <a:rPr lang="ru-RU" dirty="0" smtClean="0"/>
              <a:t>ОБЯЗАННОСТИ РАБОТНИКА ПО ОКОНЧАНИИ РАБОТЫ</a:t>
            </a:r>
            <a:endParaRPr lang="ru-RU" dirty="0"/>
          </a:p>
        </p:txBody>
      </p:sp>
      <p:sp>
        <p:nvSpPr>
          <p:cNvPr id="3" name="Объект 2"/>
          <p:cNvSpPr>
            <a:spLocks noGrp="1"/>
          </p:cNvSpPr>
          <p:nvPr>
            <p:ph idx="1"/>
          </p:nvPr>
        </p:nvSpPr>
        <p:spPr>
          <a:xfrm>
            <a:off x="677334" y="2144955"/>
            <a:ext cx="8217284" cy="3896408"/>
          </a:xfrm>
        </p:spPr>
        <p:txBody>
          <a:bodyPr/>
          <a:lstStyle/>
          <a:p>
            <a:r>
              <a:rPr lang="ru-RU" dirty="0"/>
              <a:t>- выключить оборудование, применяемое в процессе работы;</a:t>
            </a:r>
          </a:p>
          <a:p>
            <a:r>
              <a:rPr lang="ru-RU" dirty="0"/>
              <a:t>- инструмент убрать в отведенное для него место;</a:t>
            </a:r>
          </a:p>
          <a:p>
            <a:r>
              <a:rPr lang="ru-RU" dirty="0"/>
              <a:t>- необходимо произвести чистку оборудования от пыли, уборку отходов вокруг рабочего места;</a:t>
            </a:r>
          </a:p>
          <a:p>
            <a:r>
              <a:rPr lang="ru-RU" dirty="0"/>
              <a:t>- вытекшее масло собрать тряпками, которые затем сложить в металлические ящики;</a:t>
            </a:r>
          </a:p>
          <a:p>
            <a:r>
              <a:rPr lang="ru-RU" dirty="0"/>
              <a:t>- о сдаче смены поставить в известность руководителя работ, сообщить </a:t>
            </a:r>
            <a:r>
              <a:rPr lang="ru-RU" dirty="0" smtClean="0"/>
              <a:t>ему </a:t>
            </a:r>
            <a:r>
              <a:rPr lang="ru-RU" dirty="0"/>
              <a:t>обо всех обнаруженных во время работы недостатках;</a:t>
            </a:r>
          </a:p>
          <a:p>
            <a:r>
              <a:rPr lang="ru-RU" dirty="0"/>
              <a:t>- после сдачи смены снять спецодежду, убрать ее в индивидуальный шкаф и выполнить требования правил личной гигиены.</a:t>
            </a:r>
          </a:p>
          <a:p>
            <a:endParaRPr lang="ru-RU" dirty="0"/>
          </a:p>
        </p:txBody>
      </p:sp>
    </p:spTree>
    <p:extLst>
      <p:ext uri="{BB962C8B-B14F-4D97-AF65-F5344CB8AC3E}">
        <p14:creationId xmlns:p14="http://schemas.microsoft.com/office/powerpoint/2010/main" val="38673244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99746" y="641023"/>
            <a:ext cx="7304889" cy="1519565"/>
          </a:xfrm>
        </p:spPr>
        <p:txBody>
          <a:bodyPr>
            <a:normAutofit fontScale="90000"/>
          </a:bodyPr>
          <a:lstStyle/>
          <a:p>
            <a:pPr algn="ctr"/>
            <a:r>
              <a:rPr lang="ru-RU" dirty="0" smtClean="0">
                <a:solidFill>
                  <a:schemeClr val="accent4">
                    <a:lumMod val="60000"/>
                    <a:lumOff val="40000"/>
                  </a:schemeClr>
                </a:solidFill>
              </a:rPr>
              <a:t>ПРИ ПОСТУПЛЕНИИ НА РАБОТУ В ОРГАНИЗАЦИЮ КАЖДЫЙ ВНОВЬ ПОСТУПИВШИЙ ОБЯЗАН</a:t>
            </a:r>
            <a:endParaRPr lang="ru-RU" dirty="0">
              <a:solidFill>
                <a:schemeClr val="accent4">
                  <a:lumMod val="60000"/>
                  <a:lumOff val="40000"/>
                </a:schemeClr>
              </a:solidFill>
            </a:endParaRPr>
          </a:p>
        </p:txBody>
      </p:sp>
      <p:pic>
        <p:nvPicPr>
          <p:cNvPr id="8" name="Объект 7"/>
          <p:cNvPicPr>
            <a:picLocks noGrp="1" noChangeAspect="1"/>
          </p:cNvPicPr>
          <p:nvPr>
            <p:ph idx="1"/>
          </p:nvPr>
        </p:nvPicPr>
        <p:blipFill>
          <a:blip r:embed="rId2"/>
          <a:stretch>
            <a:fillRect/>
          </a:stretch>
        </p:blipFill>
        <p:spPr>
          <a:xfrm>
            <a:off x="1140644" y="2101331"/>
            <a:ext cx="7992054" cy="4167493"/>
          </a:xfrm>
          <a:prstGeom prst="rect">
            <a:avLst/>
          </a:prstGeom>
        </p:spPr>
      </p:pic>
    </p:spTree>
    <p:extLst>
      <p:ext uri="{BB962C8B-B14F-4D97-AF65-F5344CB8AC3E}">
        <p14:creationId xmlns:p14="http://schemas.microsoft.com/office/powerpoint/2010/main" val="14503076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1984" y="684802"/>
            <a:ext cx="6174556" cy="1982983"/>
          </a:xfrm>
        </p:spPr>
        <p:txBody>
          <a:bodyPr>
            <a:normAutofit fontScale="90000"/>
          </a:bodyPr>
          <a:lstStyle/>
          <a:p>
            <a:pPr algn="ctr"/>
            <a:r>
              <a:rPr lang="ru-RU" dirty="0" smtClean="0">
                <a:solidFill>
                  <a:srgbClr val="C00000"/>
                </a:solidFill>
              </a:rPr>
              <a:t>ОБЯЗАННОСТИ РАБОТОДАТЕЛЯ ПО УЧЕТУ И РАССЛЕДОВАНИЮ НЕСЧАСТНЫХ СЛУЧАЕВ НА ПРОИЗВОДСТВЕ</a:t>
            </a:r>
            <a:endParaRPr lang="ru-RU" dirty="0">
              <a:solidFill>
                <a:srgbClr val="C00000"/>
              </a:solidFill>
            </a:endParaRPr>
          </a:p>
        </p:txBody>
      </p:sp>
      <p:pic>
        <p:nvPicPr>
          <p:cNvPr id="6" name="Объект 5"/>
          <p:cNvPicPr>
            <a:picLocks noGrp="1" noChangeAspect="1"/>
          </p:cNvPicPr>
          <p:nvPr>
            <p:ph idx="1"/>
          </p:nvPr>
        </p:nvPicPr>
        <p:blipFill>
          <a:blip r:embed="rId2"/>
          <a:stretch>
            <a:fillRect/>
          </a:stretch>
        </p:blipFill>
        <p:spPr>
          <a:xfrm>
            <a:off x="490195" y="2950590"/>
            <a:ext cx="8299036" cy="2434384"/>
          </a:xfrm>
          <a:prstGeom prst="rect">
            <a:avLst/>
          </a:prstGeom>
        </p:spPr>
      </p:pic>
    </p:spTree>
    <p:extLst>
      <p:ext uri="{BB962C8B-B14F-4D97-AF65-F5344CB8AC3E}">
        <p14:creationId xmlns:p14="http://schemas.microsoft.com/office/powerpoint/2010/main" val="22805998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16184" y="182342"/>
            <a:ext cx="7457998" cy="1251670"/>
          </a:xfrm>
        </p:spPr>
        <p:txBody>
          <a:bodyPr/>
          <a:lstStyle/>
          <a:p>
            <a:pPr algn="ctr"/>
            <a:r>
              <a:rPr lang="ru-RU" dirty="0" smtClean="0">
                <a:solidFill>
                  <a:srgbClr val="FFC000"/>
                </a:solidFill>
              </a:rPr>
              <a:t>СРЕДСТВА ИНДИВИДУАЛЬНОЙ ЗАЩИТЫ</a:t>
            </a:r>
            <a:endParaRPr lang="ru-RU" dirty="0">
              <a:solidFill>
                <a:srgbClr val="FFC000"/>
              </a:solidFill>
            </a:endParaRPr>
          </a:p>
        </p:txBody>
      </p:sp>
      <p:pic>
        <p:nvPicPr>
          <p:cNvPr id="6" name="Объект 5"/>
          <p:cNvPicPr>
            <a:picLocks noGrp="1" noChangeAspect="1"/>
          </p:cNvPicPr>
          <p:nvPr>
            <p:ph idx="1"/>
          </p:nvPr>
        </p:nvPicPr>
        <p:blipFill>
          <a:blip r:embed="rId2"/>
          <a:stretch>
            <a:fillRect/>
          </a:stretch>
        </p:blipFill>
        <p:spPr>
          <a:xfrm>
            <a:off x="457200" y="1434012"/>
            <a:ext cx="10972800" cy="5169607"/>
          </a:xfrm>
          <a:prstGeom prst="rect">
            <a:avLst/>
          </a:prstGeom>
        </p:spPr>
      </p:pic>
    </p:spTree>
    <p:extLst>
      <p:ext uri="{BB962C8B-B14F-4D97-AF65-F5344CB8AC3E}">
        <p14:creationId xmlns:p14="http://schemas.microsoft.com/office/powerpoint/2010/main" val="16964624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7606" y="609600"/>
            <a:ext cx="7636395" cy="1320800"/>
          </a:xfrm>
        </p:spPr>
        <p:txBody>
          <a:bodyPr>
            <a:normAutofit/>
          </a:bodyPr>
          <a:lstStyle/>
          <a:p>
            <a:pPr algn="ctr"/>
            <a:r>
              <a:rPr lang="ru-RU" sz="2800" dirty="0">
                <a:solidFill>
                  <a:schemeClr val="accent3">
                    <a:lumMod val="60000"/>
                    <a:lumOff val="40000"/>
                  </a:schemeClr>
                </a:solidFill>
              </a:rPr>
              <a:t>	</a:t>
            </a:r>
            <a:r>
              <a:rPr lang="ru-RU" sz="2800" dirty="0">
                <a:solidFill>
                  <a:schemeClr val="accent1">
                    <a:lumMod val="75000"/>
                  </a:schemeClr>
                </a:solidFill>
              </a:rPr>
              <a:t>Основные положения законодательства об охране труда</a:t>
            </a:r>
            <a:r>
              <a:rPr lang="ru-RU" sz="2800" dirty="0" smtClean="0">
                <a:solidFill>
                  <a:schemeClr val="accent1">
                    <a:lumMod val="75000"/>
                  </a:schemeClr>
                </a:solidFill>
              </a:rPr>
              <a:t>.</a:t>
            </a:r>
            <a:endParaRPr lang="ru-RU" sz="2800" dirty="0">
              <a:solidFill>
                <a:schemeClr val="accent1">
                  <a:lumMod val="75000"/>
                </a:schemeClr>
              </a:solidFill>
            </a:endParaRPr>
          </a:p>
        </p:txBody>
      </p:sp>
      <p:sp>
        <p:nvSpPr>
          <p:cNvPr id="3" name="Объект 2"/>
          <p:cNvSpPr>
            <a:spLocks noGrp="1"/>
          </p:cNvSpPr>
          <p:nvPr>
            <p:ph idx="1"/>
          </p:nvPr>
        </p:nvSpPr>
        <p:spPr/>
        <p:txBody>
          <a:bodyPr>
            <a:normAutofit/>
          </a:bodyPr>
          <a:lstStyle/>
          <a:p>
            <a:r>
              <a:rPr lang="ru-RU" sz="2800" dirty="0" smtClean="0"/>
              <a:t>Конституция РФ</a:t>
            </a:r>
          </a:p>
          <a:p>
            <a:r>
              <a:rPr lang="ru-RU" sz="2800" dirty="0" smtClean="0"/>
              <a:t>Трудовой Кодекс </a:t>
            </a:r>
            <a:r>
              <a:rPr lang="ru-RU" sz="2800" dirty="0"/>
              <a:t>Российской </a:t>
            </a:r>
            <a:r>
              <a:rPr lang="ru-RU" sz="2800" dirty="0" smtClean="0"/>
              <a:t>Федерации</a:t>
            </a:r>
          </a:p>
          <a:p>
            <a:r>
              <a:rPr lang="ru-RU" sz="2800" dirty="0" smtClean="0"/>
              <a:t>Федеральные законы</a:t>
            </a:r>
          </a:p>
          <a:p>
            <a:r>
              <a:rPr lang="ru-RU" sz="2800" dirty="0" smtClean="0"/>
              <a:t>иные нормативно-правовые акты </a:t>
            </a:r>
            <a:r>
              <a:rPr lang="ru-RU" sz="2800" dirty="0"/>
              <a:t>Российской </a:t>
            </a:r>
            <a:r>
              <a:rPr lang="ru-RU" sz="2800" dirty="0" smtClean="0"/>
              <a:t>Федерации</a:t>
            </a:r>
          </a:p>
          <a:p>
            <a:r>
              <a:rPr lang="ru-RU" sz="2800" dirty="0" smtClean="0"/>
              <a:t>Региональные акты.</a:t>
            </a:r>
            <a:endParaRPr lang="ru-RU" sz="2800" dirty="0"/>
          </a:p>
        </p:txBody>
      </p:sp>
      <p:pic>
        <p:nvPicPr>
          <p:cNvPr id="5" name="Рисунок 4"/>
          <p:cNvPicPr>
            <a:picLocks noChangeAspect="1"/>
          </p:cNvPicPr>
          <p:nvPr/>
        </p:nvPicPr>
        <p:blipFill>
          <a:blip r:embed="rId2"/>
          <a:stretch>
            <a:fillRect/>
          </a:stretch>
        </p:blipFill>
        <p:spPr>
          <a:xfrm>
            <a:off x="5040630" y="4624820"/>
            <a:ext cx="2476500" cy="1847850"/>
          </a:xfrm>
          <a:prstGeom prst="rect">
            <a:avLst/>
          </a:prstGeom>
        </p:spPr>
      </p:pic>
    </p:spTree>
    <p:extLst>
      <p:ext uri="{BB962C8B-B14F-4D97-AF65-F5344CB8AC3E}">
        <p14:creationId xmlns:p14="http://schemas.microsoft.com/office/powerpoint/2010/main" val="37647885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28420" y="235670"/>
            <a:ext cx="5740923" cy="874673"/>
          </a:xfrm>
        </p:spPr>
        <p:txBody>
          <a:bodyPr>
            <a:normAutofit fontScale="90000"/>
          </a:bodyPr>
          <a:lstStyle/>
          <a:p>
            <a:pPr algn="ctr"/>
            <a:r>
              <a:rPr lang="ru-RU" sz="2800" dirty="0" smtClean="0"/>
              <a:t>МЕДЕЦИНСКИЕ ОСМОТРЫ РАБОТНИКОВ ОРГАНИЗАЦИИ</a:t>
            </a:r>
            <a:endParaRPr lang="ru-RU" sz="2800" dirty="0"/>
          </a:p>
        </p:txBody>
      </p:sp>
      <p:sp>
        <p:nvSpPr>
          <p:cNvPr id="12" name="Объект 11"/>
          <p:cNvSpPr>
            <a:spLocks noGrp="1"/>
          </p:cNvSpPr>
          <p:nvPr>
            <p:ph idx="1"/>
          </p:nvPr>
        </p:nvSpPr>
        <p:spPr>
          <a:xfrm>
            <a:off x="387391" y="970691"/>
            <a:ext cx="11030757" cy="5231876"/>
          </a:xfrm>
        </p:spPr>
        <p:txBody>
          <a:bodyPr>
            <a:noAutofit/>
          </a:bodyPr>
          <a:lstStyle/>
          <a:p>
            <a:r>
              <a:rPr lang="ru-RU" sz="1200" dirty="0">
                <a:solidFill>
                  <a:schemeClr val="tx1">
                    <a:lumMod val="85000"/>
                    <a:lumOff val="15000"/>
                  </a:schemeClr>
                </a:solidFill>
                <a:latin typeface="Bahnschrift" panose="020B0502040204020203" pitchFamily="34" charset="0"/>
              </a:rPr>
              <a:t>Статьями 212,213 Трудового кодекса Российской Федерации предусмотрена обязанность работодателя по организации и проведению медицинских осмотров сотрудников организации.</a:t>
            </a:r>
          </a:p>
          <a:p>
            <a:r>
              <a:rPr lang="ru-RU" sz="1200" dirty="0">
                <a:solidFill>
                  <a:schemeClr val="tx1">
                    <a:lumMod val="85000"/>
                    <a:lumOff val="15000"/>
                  </a:schemeClr>
                </a:solidFill>
                <a:latin typeface="Bahnschrift" panose="020B0502040204020203" pitchFamily="34" charset="0"/>
              </a:rPr>
              <a:t>Целью медицинских осмотров является выявление вредных факторов рабочей деятельности, предупреждение профессиональных заболеваний на производстве, охрана здоровья населения, предупреждение возникновения и распространения заболеваний.</a:t>
            </a:r>
          </a:p>
          <a:p>
            <a:r>
              <a:rPr lang="ru-RU" sz="1200" dirty="0">
                <a:solidFill>
                  <a:schemeClr val="tx1">
                    <a:lumMod val="85000"/>
                    <a:lumOff val="15000"/>
                  </a:schemeClr>
                </a:solidFill>
                <a:latin typeface="Bahnschrift" panose="020B0502040204020203" pitchFamily="34" charset="0"/>
              </a:rPr>
              <a:t>Обязательным медосмотрам подлежат следующие категории работников:</a:t>
            </a:r>
          </a:p>
          <a:p>
            <a:r>
              <a:rPr lang="ru-RU" sz="1200" dirty="0">
                <a:solidFill>
                  <a:schemeClr val="tx1">
                    <a:lumMod val="85000"/>
                    <a:lumOff val="15000"/>
                  </a:schemeClr>
                </a:solidFill>
                <a:latin typeface="Bahnschrift" panose="020B0502040204020203" pitchFamily="34" charset="0"/>
              </a:rPr>
              <a:t>- в возрасте до 21 года. Проходят предварительные (при поступлении на работу) и периодические (раз в год) медицинские осмотры.</a:t>
            </a:r>
          </a:p>
          <a:p>
            <a:r>
              <a:rPr lang="ru-RU" sz="1200" dirty="0">
                <a:solidFill>
                  <a:schemeClr val="tx1">
                    <a:lumMod val="85000"/>
                    <a:lumOff val="15000"/>
                  </a:schemeClr>
                </a:solidFill>
                <a:latin typeface="Bahnschrift" panose="020B0502040204020203" pitchFamily="34" charset="0"/>
              </a:rPr>
              <a:t>- работники организаций пищевой промышленности, общественного питания торговли, водопроводных сооружений, медицинских организаций и детских учреждений.</a:t>
            </a:r>
          </a:p>
          <a:p>
            <a:r>
              <a:rPr lang="ru-RU" sz="1200" dirty="0">
                <a:solidFill>
                  <a:schemeClr val="tx1">
                    <a:lumMod val="85000"/>
                    <a:lumOff val="15000"/>
                  </a:schemeClr>
                </a:solidFill>
                <a:latin typeface="Bahnschrift" panose="020B0502040204020203" pitchFamily="34" charset="0"/>
              </a:rPr>
              <a:t>- работники, чья деятельность связана с движением транспорта (водители, машиниста и др.). водителям обязательно прохождение следующих видов медицинских осмотров: предварительный (при приеме на работу), периодический, пред рейсовый (перед началом каждой смены), а также психиатрическое освидетельствование 1 раз в 5 лет. Водители автотранспорта, работа которых связана с перевозкой пассажиров или опасных грузов, проходят также после рейсовых медицинских осмотров (после каждой смены, рейса).</a:t>
            </a:r>
          </a:p>
          <a:p>
            <a:r>
              <a:rPr lang="ru-RU" sz="1200" dirty="0">
                <a:solidFill>
                  <a:schemeClr val="tx1">
                    <a:lumMod val="85000"/>
                    <a:lumOff val="15000"/>
                  </a:schemeClr>
                </a:solidFill>
                <a:latin typeface="Bahnschrift" panose="020B0502040204020203" pitchFamily="34" charset="0"/>
              </a:rPr>
              <a:t>- занятые на работах с вредными и (или) опасными условиями труда (в том числе подземные работы и пр.). Вредные условия труда определяются по результатам проведения работодателем специальной оценки условий труда. Приказом Министерства здравоохранения РФ от 28.01.2021 г.№29н определены перечни работ и опасных производственных факторов, при воздействии которых необходимо обязательное проведение медицинских осмотров (крановщики, лифтеры и пр.). Указанные медицинские осмотры проводятся независимо от проведения специальной оценки условий труда. Сотрудники проходят медосмотры за счет средств работодателя на основании выданного им направления. Направление заполняется на основании утвержденного работодателем списка контингентов.</a:t>
            </a:r>
          </a:p>
          <a:p>
            <a:r>
              <a:rPr lang="ru-RU" sz="1200" dirty="0">
                <a:solidFill>
                  <a:schemeClr val="tx1">
                    <a:lumMod val="85000"/>
                    <a:lumOff val="15000"/>
                  </a:schemeClr>
                </a:solidFill>
                <a:latin typeface="Bahnschrift" panose="020B0502040204020203" pitchFamily="34" charset="0"/>
              </a:rPr>
              <a:t>По итогам проведения предварительных (периодических) медицинских осмотров составляется заключение (заключительный акт), в котором указывается результат медицинского осмотра (медицинские противопоказания выявлены, не выявлены).</a:t>
            </a:r>
          </a:p>
          <a:p>
            <a:r>
              <a:rPr lang="ru-RU" sz="1200" dirty="0">
                <a:solidFill>
                  <a:schemeClr val="tx1">
                    <a:lumMod val="85000"/>
                    <a:lumOff val="15000"/>
                  </a:schemeClr>
                </a:solidFill>
                <a:latin typeface="Bahnschrift" panose="020B0502040204020203" pitchFamily="34" charset="0"/>
              </a:rPr>
              <a:t>Согласно части 1 статьи 76 ТК РФ работодатель обязан отстранить от работы работника, не прошедшего в установленном порядке обязательный медицинский осмотр. </a:t>
            </a:r>
          </a:p>
          <a:p>
            <a:pPr marL="0" indent="0">
              <a:buNone/>
            </a:pPr>
            <a:endParaRPr lang="ru-RU" sz="1400" dirty="0">
              <a:latin typeface="Bahnschrift Light Condensed" panose="020B0502040204020203" pitchFamily="34" charset="0"/>
            </a:endParaRPr>
          </a:p>
        </p:txBody>
      </p:sp>
    </p:spTree>
    <p:extLst>
      <p:ext uri="{BB962C8B-B14F-4D97-AF65-F5344CB8AC3E}">
        <p14:creationId xmlns:p14="http://schemas.microsoft.com/office/powerpoint/2010/main" val="27122752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43958" y="707009"/>
            <a:ext cx="6278251" cy="1036949"/>
          </a:xfrm>
        </p:spPr>
        <p:txBody>
          <a:bodyPr>
            <a:normAutofit fontScale="90000"/>
          </a:bodyPr>
          <a:lstStyle/>
          <a:p>
            <a:pPr algn="ctr"/>
            <a:r>
              <a:rPr lang="ru-RU" dirty="0" smtClean="0">
                <a:solidFill>
                  <a:srgbClr val="92D050"/>
                </a:solidFill>
              </a:rPr>
              <a:t>ПРИМЕНЕНИЕ ТРУДА ИНВАЛИДОВ</a:t>
            </a:r>
            <a:endParaRPr lang="ru-RU" dirty="0">
              <a:solidFill>
                <a:srgbClr val="92D050"/>
              </a:solidFill>
            </a:endParaRPr>
          </a:p>
        </p:txBody>
      </p:sp>
      <p:sp>
        <p:nvSpPr>
          <p:cNvPr id="3" name="Объект 2"/>
          <p:cNvSpPr>
            <a:spLocks noGrp="1"/>
          </p:cNvSpPr>
          <p:nvPr>
            <p:ph idx="1"/>
          </p:nvPr>
        </p:nvSpPr>
        <p:spPr>
          <a:xfrm>
            <a:off x="677334" y="2160589"/>
            <a:ext cx="8596668" cy="2288863"/>
          </a:xfrm>
        </p:spPr>
        <p:txBody>
          <a:bodyPr/>
          <a:lstStyle/>
          <a:p>
            <a:r>
              <a:rPr lang="ru-RU" dirty="0"/>
              <a:t>В случаях, предусмотренных законодательством, работодатель обязан принимать в порядке трудоустройства инвалидов и устанавливать им в соответствии с медицинскими рекомендациями неполное рабочее время и другие льготные условия труда.</a:t>
            </a:r>
          </a:p>
          <a:p>
            <a:r>
              <a:rPr lang="ru-RU" dirty="0"/>
              <a:t>Привлечение инвалидов к сверхурочной работе, работе в выходные дни и в ночное время допускается только с их согласия, и при условии, что такая работа не запрещена медицинскими рекомендациями</a:t>
            </a:r>
          </a:p>
        </p:txBody>
      </p:sp>
      <p:pic>
        <p:nvPicPr>
          <p:cNvPr id="5" name="Рисунок 4"/>
          <p:cNvPicPr>
            <a:picLocks noChangeAspect="1"/>
          </p:cNvPicPr>
          <p:nvPr/>
        </p:nvPicPr>
        <p:blipFill>
          <a:blip r:embed="rId2"/>
          <a:stretch>
            <a:fillRect/>
          </a:stretch>
        </p:blipFill>
        <p:spPr>
          <a:xfrm>
            <a:off x="3452666" y="4219266"/>
            <a:ext cx="3108976" cy="2153254"/>
          </a:xfrm>
          <a:prstGeom prst="rect">
            <a:avLst/>
          </a:prstGeom>
        </p:spPr>
      </p:pic>
    </p:spTree>
    <p:extLst>
      <p:ext uri="{BB962C8B-B14F-4D97-AF65-F5344CB8AC3E}">
        <p14:creationId xmlns:p14="http://schemas.microsoft.com/office/powerpoint/2010/main" val="8424111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1257" y="160257"/>
            <a:ext cx="11090366" cy="1355034"/>
          </a:xfrm>
        </p:spPr>
        <p:txBody>
          <a:bodyPr>
            <a:normAutofit/>
          </a:bodyPr>
          <a:lstStyle/>
          <a:p>
            <a:pPr algn="ctr"/>
            <a:r>
              <a:rPr lang="ru-RU" sz="2800" dirty="0" smtClean="0"/>
              <a:t>ГОСУДАРСТВЕННЫЙ НАДЗОР И ОБЩЕСТВЕННЫЙ КОНТРОЛЬ ЗА СОСТОЯНИЕМ ОХРАНЫ ТРУДА</a:t>
            </a:r>
            <a:endParaRPr lang="ru-RU" sz="2800" dirty="0"/>
          </a:p>
        </p:txBody>
      </p:sp>
      <p:sp>
        <p:nvSpPr>
          <p:cNvPr id="3" name="Объект 2"/>
          <p:cNvSpPr>
            <a:spLocks noGrp="1"/>
          </p:cNvSpPr>
          <p:nvPr>
            <p:ph idx="1"/>
          </p:nvPr>
        </p:nvSpPr>
        <p:spPr>
          <a:xfrm>
            <a:off x="677334" y="1058091"/>
            <a:ext cx="8782931" cy="5625513"/>
          </a:xfrm>
        </p:spPr>
        <p:txBody>
          <a:bodyPr>
            <a:noAutofit/>
          </a:bodyPr>
          <a:lstStyle/>
          <a:p>
            <a:pPr indent="450215" algn="just">
              <a:lnSpc>
                <a:spcPct val="107000"/>
              </a:lnSpc>
              <a:tabLst>
                <a:tab pos="450215" algn="l"/>
              </a:tabLst>
            </a:pPr>
            <a:r>
              <a:rPr lang="ru-RU" sz="12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Государственный надзор и контроль за соблюдением трудового законодательства и иных нормативных правовых актов, содержащих нормы трудового права, во всех организациях на территории РФ осуществляют органы федеральной инспекции труда.</a:t>
            </a:r>
          </a:p>
          <a:p>
            <a:pPr indent="450215" algn="just">
              <a:lnSpc>
                <a:spcPct val="107000"/>
              </a:lnSpc>
              <a:tabLst>
                <a:tab pos="450215" algn="l"/>
              </a:tabLst>
            </a:pPr>
            <a:r>
              <a:rPr lang="ru-RU" sz="12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В субъектах РФ государственный надзор и контроль за соблюдением требований охраны труда осуществляется государственной инспекцией труда субъектов РФ.</a:t>
            </a:r>
          </a:p>
          <a:p>
            <a:pPr indent="450215" algn="just">
              <a:lnSpc>
                <a:spcPct val="107000"/>
              </a:lnSpc>
              <a:tabLst>
                <a:tab pos="450215" algn="l"/>
              </a:tabLst>
            </a:pPr>
            <a:r>
              <a:rPr lang="ru-RU" sz="12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Государственный надзор за точным и единообразным исполнением трудового законодательства и иных нормативных правовых актов, содержащих нормы трудового права, осуществляют Генеральный прокурор РФ и подчиненные ему прокурору в соответствии с федеральным законом.</a:t>
            </a:r>
          </a:p>
          <a:p>
            <a:pPr indent="450215" algn="just">
              <a:lnSpc>
                <a:spcPct val="107000"/>
              </a:lnSpc>
              <a:tabLst>
                <a:tab pos="450215" algn="l"/>
              </a:tabLst>
            </a:pPr>
            <a:r>
              <a:rPr lang="ru-RU" sz="12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Федеральная инспекция труда – единая централизованная система государственных органов, осуществляющих надзор и контроль за соблюдением трудового законодательства и иных нормативных правовых актов, содержащих нормы трудового права, на территории РФ.</a:t>
            </a:r>
          </a:p>
          <a:p>
            <a:pPr indent="450215" algn="just">
              <a:lnSpc>
                <a:spcPct val="107000"/>
              </a:lnSpc>
              <a:tabLst>
                <a:tab pos="450215" algn="l"/>
              </a:tabLst>
            </a:pPr>
            <a:r>
              <a:rPr lang="ru-RU" sz="12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Государственный энергетический надзор – надзор за проведением мероприятий, обеспечивающих безопасное обслуживание электрических и теплоиспользующих установок, осуществляется специальными органами ведающие вопросами энергетического надзора в РФ.</a:t>
            </a:r>
          </a:p>
          <a:p>
            <a:pPr indent="450215" algn="just">
              <a:lnSpc>
                <a:spcPct val="107000"/>
              </a:lnSpc>
              <a:tabLst>
                <a:tab pos="450215" algn="l"/>
              </a:tabLst>
            </a:pPr>
            <a:r>
              <a:rPr lang="ru-RU" sz="12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Государственный санитарно-противоэпидемиологический надзор – надзор за соблюдением организациями санитарно-гигиенических и санитарно-противоэпидемиологических норм и правил, осуществляется специальным органом, ведающим вопросами санитарно-эпидемиологического надзора в РФ. </a:t>
            </a:r>
          </a:p>
          <a:p>
            <a:pPr indent="450215" algn="just">
              <a:lnSpc>
                <a:spcPct val="107000"/>
              </a:lnSpc>
              <a:tabLst>
                <a:tab pos="450215" algn="l"/>
              </a:tabLst>
            </a:pPr>
            <a:r>
              <a:rPr lang="ru-RU" sz="12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Для осуществления общественного контроля за состоянием охраны труда имеется положение «О трехступенчатом административно-общественном контроле за состоянием охраны труда и безопасности труда работников организации».</a:t>
            </a:r>
          </a:p>
          <a:p>
            <a:pPr indent="450215" algn="just">
              <a:lnSpc>
                <a:spcPct val="107000"/>
              </a:lnSpc>
              <a:tabLst>
                <a:tab pos="450215" algn="l"/>
              </a:tabLst>
            </a:pPr>
            <a:r>
              <a:rPr lang="ru-RU" sz="1000" dirty="0">
                <a:solidFill>
                  <a:schemeClr val="tx1">
                    <a:lumMod val="85000"/>
                    <a:lumOff val="15000"/>
                  </a:schemeClr>
                </a:solidFill>
                <a:latin typeface="Arial" panose="020B0604020202020204" pitchFamily="34" charset="0"/>
                <a:ea typeface="Calibri" panose="020F0502020204030204" pitchFamily="34" charset="0"/>
                <a:cs typeface="Arial" panose="020B0604020202020204" pitchFamily="34" charset="0"/>
              </a:rPr>
              <a:t>Административно-общественный контроль по охране труда является основной формой совместного контроля работодателя и профсоюзной организации за состоянием охраны труда, целью, которого является усиление профилактической работы по предупреждению травматизма, нарушение правил, норм и инструкций по охране труда, соблюдений требований трудового законодательства, предупреждение травм и законных интересов работников, а также повышение персональной ответственности руководителей подразделений и непосредственных исполнителей за безопасное выполнение работ.</a:t>
            </a:r>
          </a:p>
          <a:p>
            <a:pPr marL="0" indent="0">
              <a:buNone/>
            </a:pPr>
            <a:endParaRPr lang="ru-RU" sz="1200" dirty="0"/>
          </a:p>
        </p:txBody>
      </p:sp>
      <p:pic>
        <p:nvPicPr>
          <p:cNvPr id="5" name="Рисунок 4"/>
          <p:cNvPicPr>
            <a:picLocks noChangeAspect="1"/>
          </p:cNvPicPr>
          <p:nvPr/>
        </p:nvPicPr>
        <p:blipFill>
          <a:blip r:embed="rId2"/>
          <a:stretch>
            <a:fillRect/>
          </a:stretch>
        </p:blipFill>
        <p:spPr>
          <a:xfrm>
            <a:off x="9460265" y="4949073"/>
            <a:ext cx="2635362" cy="1908928"/>
          </a:xfrm>
          <a:prstGeom prst="rect">
            <a:avLst/>
          </a:prstGeom>
        </p:spPr>
      </p:pic>
    </p:spTree>
    <p:extLst>
      <p:ext uri="{BB962C8B-B14F-4D97-AF65-F5344CB8AC3E}">
        <p14:creationId xmlns:p14="http://schemas.microsoft.com/office/powerpoint/2010/main" val="10741363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9817" y="109980"/>
            <a:ext cx="11861074" cy="1967014"/>
          </a:xfrm>
        </p:spPr>
        <p:txBody>
          <a:bodyPr>
            <a:normAutofit/>
          </a:bodyPr>
          <a:lstStyle/>
          <a:p>
            <a:pPr algn="ctr"/>
            <a:r>
              <a:rPr lang="ru-RU" sz="3200" dirty="0" smtClean="0">
                <a:solidFill>
                  <a:srgbClr val="C00000"/>
                </a:solidFill>
              </a:rPr>
              <a:t>Общие правила поведения сотрудников на территории </a:t>
            </a:r>
            <a:r>
              <a:rPr lang="ru-RU" sz="3200" dirty="0" smtClean="0">
                <a:solidFill>
                  <a:srgbClr val="C00000"/>
                </a:solidFill>
              </a:rPr>
              <a:t>образовательной организации </a:t>
            </a:r>
            <a:r>
              <a:rPr lang="ru-RU" sz="3200" dirty="0" smtClean="0">
                <a:solidFill>
                  <a:srgbClr val="C00000"/>
                </a:solidFill>
              </a:rPr>
              <a:t>и в помещениях</a:t>
            </a:r>
            <a:endParaRPr lang="ru-RU" sz="3200" dirty="0">
              <a:solidFill>
                <a:srgbClr val="C00000"/>
              </a:solidFill>
            </a:endParaRPr>
          </a:p>
        </p:txBody>
      </p:sp>
      <p:pic>
        <p:nvPicPr>
          <p:cNvPr id="5" name="Объект 4"/>
          <p:cNvPicPr>
            <a:picLocks noGrp="1" noChangeAspect="1"/>
          </p:cNvPicPr>
          <p:nvPr>
            <p:ph idx="1"/>
          </p:nvPr>
        </p:nvPicPr>
        <p:blipFill>
          <a:blip r:embed="rId2"/>
          <a:stretch>
            <a:fillRect/>
          </a:stretch>
        </p:blipFill>
        <p:spPr>
          <a:xfrm>
            <a:off x="613954" y="1201784"/>
            <a:ext cx="10162903" cy="5560412"/>
          </a:xfrm>
          <a:prstGeom prst="rect">
            <a:avLst/>
          </a:prstGeom>
        </p:spPr>
      </p:pic>
    </p:spTree>
    <p:extLst>
      <p:ext uri="{BB962C8B-B14F-4D97-AF65-F5344CB8AC3E}">
        <p14:creationId xmlns:p14="http://schemas.microsoft.com/office/powerpoint/2010/main" val="3678604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99746" y="609600"/>
            <a:ext cx="7774256" cy="757287"/>
          </a:xfrm>
        </p:spPr>
        <p:txBody>
          <a:bodyPr/>
          <a:lstStyle/>
          <a:p>
            <a:pPr algn="ctr"/>
            <a:r>
              <a:rPr lang="ru-RU" dirty="0" smtClean="0">
                <a:solidFill>
                  <a:srgbClr val="C00000"/>
                </a:solidFill>
              </a:rPr>
              <a:t>ОСНОВНЫЕ ОПАСНЫЕ ФАКТОРЫ</a:t>
            </a:r>
            <a:endParaRPr lang="ru-RU" dirty="0">
              <a:solidFill>
                <a:srgbClr val="C00000"/>
              </a:solidFill>
            </a:endParaRPr>
          </a:p>
        </p:txBody>
      </p:sp>
      <p:sp>
        <p:nvSpPr>
          <p:cNvPr id="3" name="Объект 2"/>
          <p:cNvSpPr>
            <a:spLocks noGrp="1"/>
          </p:cNvSpPr>
          <p:nvPr>
            <p:ph idx="1"/>
          </p:nvPr>
        </p:nvSpPr>
        <p:spPr>
          <a:xfrm>
            <a:off x="677334" y="1366887"/>
            <a:ext cx="8596668" cy="4232635"/>
          </a:xfrm>
        </p:spPr>
        <p:txBody>
          <a:bodyPr>
            <a:normAutofit/>
          </a:bodyPr>
          <a:lstStyle/>
          <a:p>
            <a:pPr lvl="1" algn="just">
              <a:lnSpc>
                <a:spcPct val="107000"/>
              </a:lnSpc>
              <a:buFont typeface="+mj-lt"/>
              <a:buAutoNum type="arabicPeriod"/>
            </a:pPr>
            <a:r>
              <a:rPr lang="ru-RU" dirty="0">
                <a:latin typeface="Times New Roman" panose="02020603050405020304" pitchFamily="18" charset="0"/>
                <a:ea typeface="Calibri" panose="020F0502020204030204" pitchFamily="34" charset="0"/>
                <a:cs typeface="Times New Roman" panose="02020603050405020304" pitchFamily="18" charset="0"/>
              </a:rPr>
              <a:t>Основные опасные и вредные производственные факторы.</a:t>
            </a:r>
            <a:endParaRPr lang="ru-RU"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pPr>
            <a:r>
              <a:rPr lang="ru-RU" dirty="0">
                <a:latin typeface="Times New Roman" panose="02020603050405020304" pitchFamily="18" charset="0"/>
                <a:ea typeface="Calibri" panose="020F0502020204030204" pitchFamily="34" charset="0"/>
                <a:cs typeface="Times New Roman" panose="02020603050405020304" pitchFamily="18" charset="0"/>
              </a:rPr>
              <a:t>Вредные производственный фактор – производственный фактор, воздействие которого на работника может привести к его заболеванию.</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pPr>
            <a:r>
              <a:rPr lang="ru-RU" dirty="0">
                <a:latin typeface="Times New Roman" panose="02020603050405020304" pitchFamily="18" charset="0"/>
                <a:ea typeface="Calibri" panose="020F0502020204030204" pitchFamily="34" charset="0"/>
                <a:cs typeface="Times New Roman" panose="02020603050405020304" pitchFamily="18" charset="0"/>
              </a:rPr>
              <a:t>Опасный производственный фактор – производственный фактор, воздействие которого на работника может привести к его травме.</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pPr>
            <a:r>
              <a:rPr lang="ru-RU" dirty="0">
                <a:latin typeface="Times New Roman" panose="02020603050405020304" pitchFamily="18" charset="0"/>
                <a:ea typeface="Calibri" panose="020F0502020204030204" pitchFamily="34" charset="0"/>
                <a:cs typeface="Times New Roman" panose="02020603050405020304" pitchFamily="18" charset="0"/>
              </a:rPr>
              <a:t>Опасные и вредные производственные факторы подразделяются по природе действия на следующие группы:</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buNone/>
            </a:pPr>
            <a:r>
              <a:rPr lang="ru-RU" dirty="0">
                <a:latin typeface="Times New Roman" panose="02020603050405020304" pitchFamily="18" charset="0"/>
                <a:ea typeface="Calibri" panose="020F0502020204030204" pitchFamily="34" charset="0"/>
                <a:cs typeface="Times New Roman" panose="02020603050405020304" pitchFamily="18" charset="0"/>
              </a:rPr>
              <a:t>- физические;</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buNone/>
            </a:pPr>
            <a:r>
              <a:rPr lang="ru-RU" dirty="0">
                <a:latin typeface="Times New Roman" panose="02020603050405020304" pitchFamily="18" charset="0"/>
                <a:ea typeface="Calibri" panose="020F0502020204030204" pitchFamily="34" charset="0"/>
                <a:cs typeface="Times New Roman" panose="02020603050405020304" pitchFamily="18" charset="0"/>
              </a:rPr>
              <a:t>- химические;</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buNone/>
            </a:pPr>
            <a:r>
              <a:rPr lang="ru-RU" dirty="0">
                <a:latin typeface="Times New Roman" panose="02020603050405020304" pitchFamily="18" charset="0"/>
                <a:ea typeface="Calibri" panose="020F0502020204030204" pitchFamily="34" charset="0"/>
                <a:cs typeface="Times New Roman" panose="02020603050405020304" pitchFamily="18" charset="0"/>
              </a:rPr>
              <a:t>- биологические;</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ru-RU" dirty="0" smtClean="0">
                <a:latin typeface="Times New Roman" panose="02020603050405020304" pitchFamily="18" charset="0"/>
                <a:ea typeface="Calibri" panose="020F0502020204030204" pitchFamily="34" charset="0"/>
              </a:rPr>
              <a:t>      - </a:t>
            </a:r>
            <a:r>
              <a:rPr lang="ru-RU" dirty="0">
                <a:latin typeface="Times New Roman" panose="02020603050405020304" pitchFamily="18" charset="0"/>
                <a:ea typeface="Calibri" panose="020F0502020204030204" pitchFamily="34" charset="0"/>
              </a:rPr>
              <a:t>психофизиологические</a:t>
            </a:r>
            <a:endParaRPr lang="ru-RU"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794" y="3482485"/>
            <a:ext cx="5619206" cy="3137390"/>
          </a:xfrm>
          <a:prstGeom prst="rect">
            <a:avLst/>
          </a:prstGeom>
        </p:spPr>
      </p:pic>
    </p:spTree>
    <p:extLst>
      <p:ext uri="{BB962C8B-B14F-4D97-AF65-F5344CB8AC3E}">
        <p14:creationId xmlns:p14="http://schemas.microsoft.com/office/powerpoint/2010/main" val="4986557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21410" y="609600"/>
            <a:ext cx="7652592" cy="1068371"/>
          </a:xfrm>
        </p:spPr>
        <p:txBody>
          <a:bodyPr/>
          <a:lstStyle/>
          <a:p>
            <a:pPr algn="ctr"/>
            <a:r>
              <a:rPr lang="ru-RU" dirty="0" smtClean="0">
                <a:solidFill>
                  <a:srgbClr val="C00000"/>
                </a:solidFill>
              </a:rPr>
              <a:t>ЭЛЕКТРОТРАВМАТИЗМ</a:t>
            </a:r>
            <a:endParaRPr lang="ru-RU" dirty="0">
              <a:solidFill>
                <a:srgbClr val="C00000"/>
              </a:solidFill>
            </a:endParaRPr>
          </a:p>
        </p:txBody>
      </p:sp>
      <p:sp>
        <p:nvSpPr>
          <p:cNvPr id="3" name="Объект 2"/>
          <p:cNvSpPr>
            <a:spLocks noGrp="1"/>
          </p:cNvSpPr>
          <p:nvPr>
            <p:ph idx="1"/>
          </p:nvPr>
        </p:nvSpPr>
        <p:spPr>
          <a:xfrm>
            <a:off x="677334" y="1545996"/>
            <a:ext cx="8711763" cy="4213781"/>
          </a:xfrm>
        </p:spPr>
        <p:txBody>
          <a:bodyPr>
            <a:noAutofit/>
          </a:bodyPr>
          <a:lstStyle/>
          <a:p>
            <a:pPr marL="0" indent="0" algn="ctr">
              <a:buNone/>
            </a:pPr>
            <a:r>
              <a:rPr lang="ru-RU" sz="1400" dirty="0">
                <a:solidFill>
                  <a:schemeClr val="tx1">
                    <a:lumMod val="85000"/>
                    <a:lumOff val="15000"/>
                  </a:schemeClr>
                </a:solidFill>
              </a:rPr>
              <a:t>Действие электрического тока на организм человека. </a:t>
            </a:r>
          </a:p>
          <a:p>
            <a:r>
              <a:rPr lang="ru-RU" sz="1400" dirty="0">
                <a:solidFill>
                  <a:schemeClr val="tx1">
                    <a:lumMod val="85000"/>
                    <a:lumOff val="15000"/>
                  </a:schemeClr>
                </a:solidFill>
              </a:rPr>
              <a:t>Электрический ток может нанести серьезный ущерб здоровью человека, а в некоторых случаях даже вызвать смерть, если не соблюдать необходимые правила и меры предосторожности. Тело человека представляет собой проводник электрического тока. Поэтому в случае прикосновения к токоведущим частям электроустановок человек становится звеном электрической цепи. Ток, проходя через тело, может поразить как наружный покров, так и внутренние органы человека. Величина поражающего тока зависит от напряжения, под которым оказался человек (прямо пропорционально), и от сопротивления его тела (обратно пропорционально).</a:t>
            </a:r>
          </a:p>
          <a:p>
            <a:r>
              <a:rPr lang="ru-RU" sz="1400" dirty="0">
                <a:solidFill>
                  <a:schemeClr val="tx1">
                    <a:lumMod val="85000"/>
                    <a:lumOff val="15000"/>
                  </a:schemeClr>
                </a:solidFill>
              </a:rPr>
              <a:t> Последнее зависит от разных факторов и может изменяться в широких пределах- от 600 до несколько десятков тысяч Ом.</a:t>
            </a:r>
          </a:p>
          <a:p>
            <a:r>
              <a:rPr lang="ru-RU" sz="1400" dirty="0">
                <a:solidFill>
                  <a:schemeClr val="tx1">
                    <a:lumMod val="85000"/>
                    <a:lumOff val="15000"/>
                  </a:schemeClr>
                </a:solidFill>
              </a:rPr>
              <a:t>Факторы, влияющие на степень поражения человека электрическим током:</a:t>
            </a:r>
          </a:p>
          <a:p>
            <a:pPr marL="0" indent="0">
              <a:buNone/>
            </a:pPr>
            <a:r>
              <a:rPr lang="ru-RU" sz="1400" dirty="0">
                <a:solidFill>
                  <a:schemeClr val="tx1">
                    <a:lumMod val="85000"/>
                    <a:lumOff val="15000"/>
                  </a:schemeClr>
                </a:solidFill>
              </a:rPr>
              <a:t>- значение тока;</a:t>
            </a:r>
          </a:p>
          <a:p>
            <a:pPr marL="0" indent="0">
              <a:buNone/>
            </a:pPr>
            <a:r>
              <a:rPr lang="ru-RU" sz="1400" dirty="0">
                <a:solidFill>
                  <a:schemeClr val="tx1">
                    <a:lumMod val="85000"/>
                    <a:lumOff val="15000"/>
                  </a:schemeClr>
                </a:solidFill>
              </a:rPr>
              <a:t>- род тока и его частота;</a:t>
            </a:r>
          </a:p>
          <a:p>
            <a:pPr marL="0" indent="0">
              <a:buNone/>
            </a:pPr>
            <a:r>
              <a:rPr lang="ru-RU" sz="1400" dirty="0">
                <a:solidFill>
                  <a:schemeClr val="tx1">
                    <a:lumMod val="85000"/>
                    <a:lumOff val="15000"/>
                  </a:schemeClr>
                </a:solidFill>
              </a:rPr>
              <a:t>- время воздействия тока на организм человека;</a:t>
            </a:r>
          </a:p>
          <a:p>
            <a:pPr marL="0" indent="0">
              <a:buNone/>
            </a:pPr>
            <a:r>
              <a:rPr lang="ru-RU" sz="1400" dirty="0">
                <a:solidFill>
                  <a:schemeClr val="tx1">
                    <a:lumMod val="85000"/>
                    <a:lumOff val="15000"/>
                  </a:schemeClr>
                </a:solidFill>
              </a:rPr>
              <a:t>- напряжение сети;</a:t>
            </a:r>
          </a:p>
          <a:p>
            <a:pPr marL="0" indent="0">
              <a:buNone/>
            </a:pPr>
            <a:r>
              <a:rPr lang="ru-RU" sz="1400" dirty="0" smtClean="0">
                <a:solidFill>
                  <a:schemeClr val="tx1">
                    <a:lumMod val="85000"/>
                    <a:lumOff val="15000"/>
                  </a:schemeClr>
                </a:solidFill>
              </a:rPr>
              <a:t>- </a:t>
            </a:r>
            <a:r>
              <a:rPr lang="ru-RU" sz="1400" dirty="0">
                <a:solidFill>
                  <a:schemeClr val="tx1">
                    <a:lumMod val="85000"/>
                    <a:lumOff val="15000"/>
                  </a:schemeClr>
                </a:solidFill>
              </a:rPr>
              <a:t>состояние организма человека;</a:t>
            </a:r>
          </a:p>
          <a:p>
            <a:pPr marL="0" indent="0">
              <a:buNone/>
            </a:pPr>
            <a:r>
              <a:rPr lang="ru-RU" sz="1400" dirty="0">
                <a:solidFill>
                  <a:schemeClr val="tx1">
                    <a:lumMod val="85000"/>
                    <a:lumOff val="15000"/>
                  </a:schemeClr>
                </a:solidFill>
              </a:rPr>
              <a:t>- внешняя среда (влажность, температура, давление);</a:t>
            </a:r>
          </a:p>
          <a:p>
            <a:pPr marL="0" indent="0">
              <a:buNone/>
            </a:pPr>
            <a:r>
              <a:rPr lang="ru-RU" sz="1400" dirty="0">
                <a:solidFill>
                  <a:schemeClr val="tx1">
                    <a:lumMod val="85000"/>
                    <a:lumOff val="15000"/>
                  </a:schemeClr>
                </a:solidFill>
              </a:rPr>
              <a:t>- состояние кожи человека.</a:t>
            </a:r>
          </a:p>
          <a:p>
            <a:endParaRPr lang="ru-RU" sz="1100" dirty="0"/>
          </a:p>
        </p:txBody>
      </p:sp>
      <p:pic>
        <p:nvPicPr>
          <p:cNvPr id="5" name="Рисунок 4"/>
          <p:cNvPicPr>
            <a:picLocks noChangeAspect="1"/>
          </p:cNvPicPr>
          <p:nvPr/>
        </p:nvPicPr>
        <p:blipFill>
          <a:blip r:embed="rId2"/>
          <a:stretch>
            <a:fillRect/>
          </a:stretch>
        </p:blipFill>
        <p:spPr>
          <a:xfrm>
            <a:off x="8654443" y="3829050"/>
            <a:ext cx="3028950" cy="3028950"/>
          </a:xfrm>
          <a:prstGeom prst="rect">
            <a:avLst/>
          </a:prstGeom>
        </p:spPr>
      </p:pic>
    </p:spTree>
    <p:extLst>
      <p:ext uri="{BB962C8B-B14F-4D97-AF65-F5344CB8AC3E}">
        <p14:creationId xmlns:p14="http://schemas.microsoft.com/office/powerpoint/2010/main" val="24434096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0836" y="609600"/>
            <a:ext cx="7643165" cy="1087225"/>
          </a:xfrm>
        </p:spPr>
        <p:txBody>
          <a:bodyPr>
            <a:normAutofit fontScale="90000"/>
          </a:bodyPr>
          <a:lstStyle/>
          <a:p>
            <a:pPr algn="ctr"/>
            <a:r>
              <a:rPr lang="ru-RU" dirty="0" smtClean="0">
                <a:solidFill>
                  <a:srgbClr val="C00000"/>
                </a:solidFill>
              </a:rPr>
              <a:t>ПРЕДЕЛЬНО ДОПУСТИМЫЕ ЗНАЧЕНИЯ НАПРЯЖЕНИЙ ПРИКОСНОВЕНИЯ ТОКОВ</a:t>
            </a:r>
            <a:endParaRPr lang="ru-RU" dirty="0">
              <a:solidFill>
                <a:srgbClr val="C00000"/>
              </a:solidFill>
            </a:endParaRPr>
          </a:p>
        </p:txBody>
      </p:sp>
      <p:sp>
        <p:nvSpPr>
          <p:cNvPr id="3" name="Объект 2"/>
          <p:cNvSpPr>
            <a:spLocks noGrp="1"/>
          </p:cNvSpPr>
          <p:nvPr>
            <p:ph idx="1"/>
          </p:nvPr>
        </p:nvSpPr>
        <p:spPr/>
        <p:txBody>
          <a:bodyPr/>
          <a:lstStyle/>
          <a:p>
            <a:r>
              <a:rPr lang="ru-RU" dirty="0"/>
              <a:t>- 2/0,3 (В/мА) переменного тока частотой 50 Гц;</a:t>
            </a:r>
          </a:p>
          <a:p>
            <a:r>
              <a:rPr lang="ru-RU" dirty="0"/>
              <a:t>- 3/0,4 (В/мА) переменного тока частотой 400 Гц;</a:t>
            </a:r>
          </a:p>
          <a:p>
            <a:r>
              <a:rPr lang="ru-RU" dirty="0"/>
              <a:t>- 8/1,0 (В/мА) постоянного тока.</a:t>
            </a:r>
          </a:p>
          <a:p>
            <a:r>
              <a:rPr lang="ru-RU" dirty="0"/>
              <a:t>Ток силой 0,8-2,0 мА- пороговый ощутимый ток.</a:t>
            </a:r>
          </a:p>
          <a:p>
            <a:r>
              <a:rPr lang="ru-RU" dirty="0"/>
              <a:t>Ток силой 10-16 мА- пороговый не отпускающий ток.</a:t>
            </a:r>
          </a:p>
          <a:p>
            <a:r>
              <a:rPr lang="ru-RU" dirty="0"/>
              <a:t>Ток силой 100 мА – фибриляционный (смертельный) ток.</a:t>
            </a:r>
          </a:p>
          <a:p>
            <a:r>
              <a:rPr lang="ru-RU" dirty="0"/>
              <a:t>Ток силой 5А – мгновенное смертельное поражение.</a:t>
            </a:r>
          </a:p>
          <a:p>
            <a:r>
              <a:rPr lang="ru-RU" dirty="0"/>
              <a:t>Действие электрического тока на организм человека носит сложный и разносторонний характер</a:t>
            </a:r>
          </a:p>
        </p:txBody>
      </p:sp>
      <p:pic>
        <p:nvPicPr>
          <p:cNvPr id="5" name="Рисунок 4"/>
          <p:cNvPicPr>
            <a:picLocks noChangeAspect="1"/>
          </p:cNvPicPr>
          <p:nvPr/>
        </p:nvPicPr>
        <p:blipFill>
          <a:blip r:embed="rId2"/>
          <a:stretch>
            <a:fillRect/>
          </a:stretch>
        </p:blipFill>
        <p:spPr>
          <a:xfrm>
            <a:off x="8436991" y="1684979"/>
            <a:ext cx="3657600" cy="3370594"/>
          </a:xfrm>
          <a:prstGeom prst="rect">
            <a:avLst/>
          </a:prstGeom>
        </p:spPr>
      </p:pic>
    </p:spTree>
    <p:extLst>
      <p:ext uri="{BB962C8B-B14F-4D97-AF65-F5344CB8AC3E}">
        <p14:creationId xmlns:p14="http://schemas.microsoft.com/office/powerpoint/2010/main" val="2313898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99746" y="609600"/>
            <a:ext cx="7559413" cy="710153"/>
          </a:xfrm>
        </p:spPr>
        <p:txBody>
          <a:bodyPr/>
          <a:lstStyle/>
          <a:p>
            <a:pPr algn="ctr"/>
            <a:r>
              <a:rPr lang="ru-RU" dirty="0" smtClean="0">
                <a:solidFill>
                  <a:srgbClr val="C00000"/>
                </a:solidFill>
              </a:rPr>
              <a:t>МЕСТНЫЕ ЭЛЕКТРОТРАВМЫ</a:t>
            </a:r>
            <a:endParaRPr lang="ru-RU" dirty="0">
              <a:solidFill>
                <a:srgbClr val="C00000"/>
              </a:solidFill>
            </a:endParaRPr>
          </a:p>
        </p:txBody>
      </p:sp>
      <p:sp>
        <p:nvSpPr>
          <p:cNvPr id="3" name="Объект 2"/>
          <p:cNvSpPr>
            <a:spLocks noGrp="1"/>
          </p:cNvSpPr>
          <p:nvPr>
            <p:ph idx="1"/>
          </p:nvPr>
        </p:nvSpPr>
        <p:spPr>
          <a:xfrm>
            <a:off x="677334" y="1819373"/>
            <a:ext cx="8596668" cy="1866507"/>
          </a:xfrm>
        </p:spPr>
        <p:txBody>
          <a:bodyPr/>
          <a:lstStyle/>
          <a:p>
            <a:r>
              <a:rPr lang="ru-RU" dirty="0"/>
              <a:t>- электрические ожоги (контактные, от электрической дуги);</a:t>
            </a:r>
          </a:p>
          <a:p>
            <a:r>
              <a:rPr lang="ru-RU" dirty="0"/>
              <a:t>- электрические знаки (метки тока);</a:t>
            </a:r>
          </a:p>
          <a:p>
            <a:r>
              <a:rPr lang="ru-RU" dirty="0"/>
              <a:t>- металлизация кожи;</a:t>
            </a:r>
          </a:p>
          <a:p>
            <a:r>
              <a:rPr lang="ru-RU" dirty="0"/>
              <a:t>- электоофтальмия (воспаление наружных оболочек глаз);</a:t>
            </a:r>
          </a:p>
          <a:p>
            <a:pPr marL="0" indent="0" algn="ctr">
              <a:buNone/>
            </a:pPr>
            <a:endParaRPr lang="ru-RU" dirty="0"/>
          </a:p>
        </p:txBody>
      </p:sp>
      <p:pic>
        <p:nvPicPr>
          <p:cNvPr id="6" name="Рисунок 5"/>
          <p:cNvPicPr>
            <a:picLocks noChangeAspect="1"/>
          </p:cNvPicPr>
          <p:nvPr/>
        </p:nvPicPr>
        <p:blipFill>
          <a:blip r:embed="rId2"/>
          <a:stretch>
            <a:fillRect/>
          </a:stretch>
        </p:blipFill>
        <p:spPr>
          <a:xfrm>
            <a:off x="1927668" y="3393649"/>
            <a:ext cx="4765363" cy="3034034"/>
          </a:xfrm>
          <a:prstGeom prst="rect">
            <a:avLst/>
          </a:prstGeom>
        </p:spPr>
      </p:pic>
    </p:spTree>
    <p:extLst>
      <p:ext uri="{BB962C8B-B14F-4D97-AF65-F5344CB8AC3E}">
        <p14:creationId xmlns:p14="http://schemas.microsoft.com/office/powerpoint/2010/main" val="14301275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11604" y="609601"/>
            <a:ext cx="6825006" cy="653592"/>
          </a:xfrm>
        </p:spPr>
        <p:txBody>
          <a:bodyPr/>
          <a:lstStyle/>
          <a:p>
            <a:pPr algn="ctr"/>
            <a:r>
              <a:rPr lang="ru-RU" dirty="0" smtClean="0">
                <a:solidFill>
                  <a:srgbClr val="C00000"/>
                </a:solidFill>
              </a:rPr>
              <a:t>ОБЩИЕ ЭЛЕКТРОТРАВМЫ</a:t>
            </a:r>
            <a:endParaRPr lang="ru-RU" dirty="0">
              <a:solidFill>
                <a:srgbClr val="C00000"/>
              </a:solidFill>
            </a:endParaRPr>
          </a:p>
        </p:txBody>
      </p:sp>
      <p:pic>
        <p:nvPicPr>
          <p:cNvPr id="5" name="Объект 4"/>
          <p:cNvPicPr>
            <a:picLocks noGrp="1" noChangeAspect="1"/>
          </p:cNvPicPr>
          <p:nvPr>
            <p:ph idx="1"/>
          </p:nvPr>
        </p:nvPicPr>
        <p:blipFill>
          <a:blip r:embed="rId2"/>
          <a:stretch>
            <a:fillRect/>
          </a:stretch>
        </p:blipFill>
        <p:spPr>
          <a:xfrm>
            <a:off x="1725104" y="1246138"/>
            <a:ext cx="7482482" cy="5611862"/>
          </a:xfrm>
          <a:prstGeom prst="rect">
            <a:avLst/>
          </a:prstGeom>
        </p:spPr>
      </p:pic>
    </p:spTree>
    <p:extLst>
      <p:ext uri="{BB962C8B-B14F-4D97-AF65-F5344CB8AC3E}">
        <p14:creationId xmlns:p14="http://schemas.microsoft.com/office/powerpoint/2010/main" val="17849537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7970" y="609601"/>
            <a:ext cx="7060677" cy="936396"/>
          </a:xfrm>
        </p:spPr>
        <p:txBody>
          <a:bodyPr>
            <a:normAutofit fontScale="90000"/>
          </a:bodyPr>
          <a:lstStyle/>
          <a:p>
            <a:pPr algn="ctr"/>
            <a:r>
              <a:rPr lang="ru-RU" dirty="0" smtClean="0">
                <a:solidFill>
                  <a:srgbClr val="C00000"/>
                </a:solidFill>
              </a:rPr>
              <a:t>МЕРОПРИЯТИЯ ОТ ПОРАЖЕНИЯ ЭЛЕКТРИЧЕСКИМ ТОКОМ</a:t>
            </a:r>
            <a:endParaRPr lang="ru-RU" dirty="0">
              <a:solidFill>
                <a:srgbClr val="C00000"/>
              </a:solidFill>
            </a:endParaRPr>
          </a:p>
        </p:txBody>
      </p:sp>
      <p:sp>
        <p:nvSpPr>
          <p:cNvPr id="3" name="Объект 2"/>
          <p:cNvSpPr>
            <a:spLocks noGrp="1"/>
          </p:cNvSpPr>
          <p:nvPr>
            <p:ph idx="1"/>
          </p:nvPr>
        </p:nvSpPr>
        <p:spPr>
          <a:xfrm>
            <a:off x="677334" y="1649691"/>
            <a:ext cx="10672538" cy="4958499"/>
          </a:xfrm>
        </p:spPr>
        <p:txBody>
          <a:bodyPr>
            <a:normAutofit fontScale="77500" lnSpcReduction="20000"/>
          </a:bodyPr>
          <a:lstStyle/>
          <a:p>
            <a:r>
              <a:rPr lang="ru-RU" dirty="0"/>
              <a:t>- расположение токоведущих частей на недоступной высоте более 2,5м;</a:t>
            </a:r>
          </a:p>
          <a:p>
            <a:r>
              <a:rPr lang="ru-RU" dirty="0"/>
              <a:t>- ограждение доступных токоведущих частей;</a:t>
            </a:r>
          </a:p>
          <a:p>
            <a:r>
              <a:rPr lang="ru-RU" dirty="0"/>
              <a:t>- применение низких напряжений 12-42 В;</a:t>
            </a:r>
          </a:p>
          <a:p>
            <a:r>
              <a:rPr lang="ru-RU" dirty="0"/>
              <a:t>- применение разделительных трансформаторов;</a:t>
            </a:r>
          </a:p>
          <a:p>
            <a:r>
              <a:rPr lang="ru-RU" dirty="0"/>
              <a:t>- устройство защитных заземлений и занулений;</a:t>
            </a:r>
          </a:p>
          <a:p>
            <a:r>
              <a:rPr lang="ru-RU" dirty="0"/>
              <a:t>- устройство отключений;</a:t>
            </a:r>
          </a:p>
          <a:p>
            <a:r>
              <a:rPr lang="ru-RU" dirty="0"/>
              <a:t>- выравнивание потенциалов;</a:t>
            </a:r>
          </a:p>
          <a:p>
            <a:r>
              <a:rPr lang="ru-RU" dirty="0"/>
              <a:t>- устройство блокировок (плавкие вставки, автоматы защиты, УЗО);</a:t>
            </a:r>
          </a:p>
          <a:p>
            <a:r>
              <a:rPr lang="ru-RU" dirty="0"/>
              <a:t>- использование средств индивидуальной защиты;</a:t>
            </a:r>
          </a:p>
          <a:p>
            <a:r>
              <a:rPr lang="ru-RU" dirty="0"/>
              <a:t>- допуск к обслуживанию сетей и потребителей тока только обученных лиц, имеющих соответствующую квалификационную группу;</a:t>
            </a:r>
          </a:p>
          <a:p>
            <a:r>
              <a:rPr lang="ru-RU" dirty="0"/>
              <a:t>- регулярное проведение проверок сопротивления изоляции сетей и потребителей тока, а также защитных заземлений и занулений электроустановок;</a:t>
            </a:r>
          </a:p>
          <a:p>
            <a:r>
              <a:rPr lang="ru-RU" dirty="0"/>
              <a:t>- регулярное проведение испытаний средств индивидуальной защиты;</a:t>
            </a:r>
          </a:p>
          <a:p>
            <a:r>
              <a:rPr lang="ru-RU" dirty="0"/>
              <a:t>-регулярное проведение технических осмотров, текущих и капитальных ремонтов электроустановок;</a:t>
            </a:r>
          </a:p>
          <a:p>
            <a:r>
              <a:rPr lang="ru-RU" dirty="0"/>
              <a:t>- регулярное проведение обучения, аттестации и переаттестации персонала, обслуживающего электрические сети и электроустановки;</a:t>
            </a:r>
          </a:p>
          <a:p>
            <a:r>
              <a:rPr lang="ru-RU" dirty="0"/>
              <a:t>- регулярное проведение медицинских осмотров обслуживающего персонала.</a:t>
            </a:r>
          </a:p>
          <a:p>
            <a:pPr marL="0" indent="0">
              <a:buNone/>
            </a:pPr>
            <a:endParaRPr lang="ru-RU" dirty="0"/>
          </a:p>
        </p:txBody>
      </p:sp>
      <p:pic>
        <p:nvPicPr>
          <p:cNvPr id="5" name="Рисунок 4"/>
          <p:cNvPicPr>
            <a:picLocks noChangeAspect="1"/>
          </p:cNvPicPr>
          <p:nvPr/>
        </p:nvPicPr>
        <p:blipFill>
          <a:blip r:embed="rId2"/>
          <a:stretch>
            <a:fillRect/>
          </a:stretch>
        </p:blipFill>
        <p:spPr>
          <a:xfrm>
            <a:off x="7168302" y="1545997"/>
            <a:ext cx="4181570" cy="2801534"/>
          </a:xfrm>
          <a:prstGeom prst="rect">
            <a:avLst/>
          </a:prstGeom>
        </p:spPr>
      </p:pic>
    </p:spTree>
    <p:extLst>
      <p:ext uri="{BB962C8B-B14F-4D97-AF65-F5344CB8AC3E}">
        <p14:creationId xmlns:p14="http://schemas.microsoft.com/office/powerpoint/2010/main" val="5253022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85946" y="148354"/>
            <a:ext cx="7843211" cy="1122296"/>
          </a:xfrm>
        </p:spPr>
        <p:txBody>
          <a:bodyPr>
            <a:normAutofit fontScale="90000"/>
          </a:bodyPr>
          <a:lstStyle/>
          <a:p>
            <a:pPr algn="ctr"/>
            <a:r>
              <a:rPr lang="ru-RU" dirty="0" smtClean="0"/>
              <a:t>Работодатель обязан обеспечить</a:t>
            </a:r>
            <a:br>
              <a:rPr lang="ru-RU" dirty="0" smtClean="0"/>
            </a:br>
            <a:r>
              <a:rPr lang="ru-RU" dirty="0" smtClean="0"/>
              <a:t>(ст</a:t>
            </a:r>
            <a:r>
              <a:rPr lang="ru-RU" dirty="0"/>
              <a:t>.</a:t>
            </a:r>
            <a:r>
              <a:rPr lang="ru-RU" dirty="0" smtClean="0"/>
              <a:t> 212 ТК РФ)</a:t>
            </a:r>
            <a:endParaRPr lang="ru-RU" dirty="0"/>
          </a:p>
        </p:txBody>
      </p:sp>
      <p:sp>
        <p:nvSpPr>
          <p:cNvPr id="3" name="Объект 2"/>
          <p:cNvSpPr>
            <a:spLocks noGrp="1"/>
          </p:cNvSpPr>
          <p:nvPr>
            <p:ph idx="1"/>
          </p:nvPr>
        </p:nvSpPr>
        <p:spPr>
          <a:xfrm>
            <a:off x="762464" y="1130280"/>
            <a:ext cx="8596668" cy="3880773"/>
          </a:xfrm>
        </p:spPr>
        <p:txBody>
          <a:bodyPr>
            <a:noAutofit/>
          </a:bodyPr>
          <a:lstStyle/>
          <a:p>
            <a:pPr>
              <a:spcBef>
                <a:spcPts val="0"/>
              </a:spcBef>
            </a:pPr>
            <a:r>
              <a:rPr lang="ru-RU" sz="1400" dirty="0" smtClean="0">
                <a:solidFill>
                  <a:schemeClr val="tx1"/>
                </a:solidFill>
                <a:latin typeface="Arial Narrow" panose="020B0606020202030204" pitchFamily="34" charset="0"/>
              </a:rPr>
              <a:t>Безопасность работников при эксплуатации зданий, сооружений, оборудования, технологические процессы, а также применяемых в производстве инструментов, сырья и материалов;</a:t>
            </a:r>
          </a:p>
          <a:p>
            <a:pPr>
              <a:spcBef>
                <a:spcPts val="0"/>
              </a:spcBef>
            </a:pPr>
            <a:r>
              <a:rPr lang="ru-RU" sz="1400" dirty="0" smtClean="0">
                <a:solidFill>
                  <a:schemeClr val="tx1"/>
                </a:solidFill>
                <a:latin typeface="Arial Narrow" panose="020B0606020202030204" pitchFamily="34" charset="0"/>
              </a:rPr>
              <a:t>Соответствующие требования охраны труда условия труда на каждом рабочем месте; </a:t>
            </a:r>
          </a:p>
          <a:p>
            <a:pPr>
              <a:spcBef>
                <a:spcPts val="0"/>
              </a:spcBef>
            </a:pPr>
            <a:r>
              <a:rPr lang="ru-RU" sz="1400" dirty="0" smtClean="0">
                <a:solidFill>
                  <a:schemeClr val="tx1"/>
                </a:solidFill>
                <a:latin typeface="Arial Narrow" panose="020B0606020202030204" pitchFamily="34" charset="0"/>
              </a:rPr>
              <a:t>Режим труда и отдыха работников в соответствии с трудовым законодательством и иными нормативами правовыми актами, содержащие нормы трудового права</a:t>
            </a:r>
          </a:p>
          <a:p>
            <a:pPr>
              <a:spcBef>
                <a:spcPts val="0"/>
              </a:spcBef>
            </a:pPr>
            <a:r>
              <a:rPr lang="ru-RU" sz="1400" dirty="0" smtClean="0">
                <a:solidFill>
                  <a:schemeClr val="tx1"/>
                </a:solidFill>
                <a:latin typeface="Arial Narrow" panose="020B0606020202030204" pitchFamily="34" charset="0"/>
              </a:rPr>
              <a:t>Приобретение и выдачу за счет собственных средств специальной одежды, специальной обуви и других средств индивидуальной защиты, смывающих и обезвреживающих средств в соответствии с установленными нормами работниками, занятыми на работе  с вредными и (или) опасными условиями труда также на работах, выполняемых в особых температурных условиях или связанных с загрязнение;</a:t>
            </a:r>
          </a:p>
          <a:p>
            <a:pPr>
              <a:spcBef>
                <a:spcPts val="0"/>
              </a:spcBef>
            </a:pPr>
            <a:r>
              <a:rPr lang="ru-RU" sz="1400" dirty="0" smtClean="0">
                <a:solidFill>
                  <a:schemeClr val="tx1"/>
                </a:solidFill>
                <a:latin typeface="Arial Narrow" panose="020B0606020202030204" pitchFamily="34" charset="0"/>
              </a:rPr>
              <a:t>Обучение безопасным методам и приемам выполнения работ, и оказанию первой помощи пострадавшим на производстве, проведение инструктажа по охране труда, стажировки на рабочем месте и проверке знаний требований охраны труда;</a:t>
            </a:r>
          </a:p>
          <a:p>
            <a:pPr>
              <a:spcBef>
                <a:spcPts val="0"/>
              </a:spcBef>
            </a:pPr>
            <a:r>
              <a:rPr lang="ru-RU" sz="1400" dirty="0" smtClean="0">
                <a:solidFill>
                  <a:schemeClr val="tx1"/>
                </a:solidFill>
                <a:latin typeface="Arial Narrow" panose="020B0606020202030204" pitchFamily="34" charset="0"/>
              </a:rPr>
              <a:t>Недопущение к работе лиц, не прошедших в установленном порядке обучение и инструктаж по охране труда, стажировку и проверку знаний требований охраны труда;</a:t>
            </a:r>
          </a:p>
          <a:p>
            <a:pPr>
              <a:spcBef>
                <a:spcPts val="0"/>
              </a:spcBef>
            </a:pPr>
            <a:r>
              <a:rPr lang="ru-RU" sz="1400" dirty="0" smtClean="0">
                <a:solidFill>
                  <a:schemeClr val="tx1"/>
                </a:solidFill>
                <a:latin typeface="Arial Narrow" panose="020B0606020202030204" pitchFamily="34" charset="0"/>
              </a:rPr>
              <a:t>Проведение аттестации рабочих мест по условиям труда с последующей сертификацией организации по охране труда;</a:t>
            </a:r>
          </a:p>
          <a:p>
            <a:pPr>
              <a:spcBef>
                <a:spcPts val="0"/>
              </a:spcBef>
            </a:pPr>
            <a:r>
              <a:rPr lang="ru-RU" sz="1400" dirty="0" smtClean="0">
                <a:solidFill>
                  <a:schemeClr val="tx1"/>
                </a:solidFill>
                <a:latin typeface="Arial Narrow" panose="020B0606020202030204" pitchFamily="34" charset="0"/>
              </a:rPr>
              <a:t>Организовывать проведение за счет собственных средств обязательных предварительных ( при поступлении на работу) и периодических ( в течение трудовой деятельности) медицинских осмотров (обследований);</a:t>
            </a:r>
          </a:p>
          <a:p>
            <a:pPr>
              <a:spcBef>
                <a:spcPts val="0"/>
              </a:spcBef>
            </a:pPr>
            <a:r>
              <a:rPr lang="ru-RU" sz="1400" dirty="0" smtClean="0">
                <a:solidFill>
                  <a:schemeClr val="tx1"/>
                </a:solidFill>
                <a:latin typeface="Arial Narrow" panose="020B0606020202030204" pitchFamily="34" charset="0"/>
              </a:rPr>
              <a:t>Санитарно-бытовые и лечебно-профилактическое обслуживание работников в соответствии с требованиями охраны труда, а так же доставку работников, заболевших на рабочем месте, в медицинскую организацию в случае необходимости оказания им неотложной медицинской помощи;</a:t>
            </a:r>
          </a:p>
          <a:p>
            <a:pPr>
              <a:spcBef>
                <a:spcPts val="0"/>
              </a:spcBef>
            </a:pPr>
            <a:r>
              <a:rPr lang="ru-RU" sz="1400" dirty="0" smtClean="0">
                <a:solidFill>
                  <a:schemeClr val="tx1"/>
                </a:solidFill>
                <a:latin typeface="Arial Narrow" panose="020B0606020202030204" pitchFamily="34" charset="0"/>
              </a:rPr>
              <a:t>Обязательное социальное страхование работников от несчастных случаев на производстве и профессиональных заболеваний;</a:t>
            </a:r>
          </a:p>
          <a:p>
            <a:pPr>
              <a:spcBef>
                <a:spcPts val="0"/>
              </a:spcBef>
            </a:pPr>
            <a:r>
              <a:rPr lang="ru-RU" sz="1400" dirty="0" smtClean="0">
                <a:solidFill>
                  <a:schemeClr val="tx1"/>
                </a:solidFill>
                <a:latin typeface="Arial Narrow" panose="020B0606020202030204" pitchFamily="34" charset="0"/>
              </a:rPr>
              <a:t>Ознакомление работников с требованиями охраны труд</a:t>
            </a:r>
            <a:r>
              <a:rPr lang="ru-RU" sz="1400" dirty="0" smtClean="0">
                <a:latin typeface="Arial Narrow" panose="020B0606020202030204" pitchFamily="34" charset="0"/>
              </a:rPr>
              <a:t>а;</a:t>
            </a:r>
          </a:p>
          <a:p>
            <a:pPr marL="0" indent="0">
              <a:spcBef>
                <a:spcPts val="0"/>
              </a:spcBef>
              <a:buNone/>
            </a:pPr>
            <a:endParaRPr lang="ru-RU" sz="1200" dirty="0">
              <a:latin typeface="Arial Narrow" panose="020B0606020202030204" pitchFamily="34" charset="0"/>
            </a:endParaRPr>
          </a:p>
        </p:txBody>
      </p:sp>
      <p:pic>
        <p:nvPicPr>
          <p:cNvPr id="5" name="Рисунок 4"/>
          <p:cNvPicPr>
            <a:picLocks noChangeAspect="1"/>
          </p:cNvPicPr>
          <p:nvPr/>
        </p:nvPicPr>
        <p:blipFill>
          <a:blip r:embed="rId2"/>
          <a:stretch>
            <a:fillRect/>
          </a:stretch>
        </p:blipFill>
        <p:spPr>
          <a:xfrm>
            <a:off x="9359132" y="5525820"/>
            <a:ext cx="2114550" cy="1172095"/>
          </a:xfrm>
          <a:prstGeom prst="rect">
            <a:avLst/>
          </a:prstGeom>
        </p:spPr>
      </p:pic>
    </p:spTree>
    <p:extLst>
      <p:ext uri="{BB962C8B-B14F-4D97-AF65-F5344CB8AC3E}">
        <p14:creationId xmlns:p14="http://schemas.microsoft.com/office/powerpoint/2010/main" val="5328159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0202" y="273377"/>
            <a:ext cx="6975835" cy="1216058"/>
          </a:xfrm>
        </p:spPr>
        <p:txBody>
          <a:bodyPr>
            <a:normAutofit/>
          </a:bodyPr>
          <a:lstStyle/>
          <a:p>
            <a:pPr algn="ctr"/>
            <a:r>
              <a:rPr lang="ru-RU" dirty="0" smtClean="0">
                <a:solidFill>
                  <a:srgbClr val="C00000"/>
                </a:solidFill>
              </a:rPr>
              <a:t>Требования производственной санитарной и личной гигиены</a:t>
            </a:r>
            <a:endParaRPr lang="ru-RU" dirty="0">
              <a:solidFill>
                <a:srgbClr val="C00000"/>
              </a:solidFill>
            </a:endParaRPr>
          </a:p>
        </p:txBody>
      </p:sp>
      <p:pic>
        <p:nvPicPr>
          <p:cNvPr id="5" name="Объект 4"/>
          <p:cNvPicPr>
            <a:picLocks noGrp="1" noChangeAspect="1"/>
          </p:cNvPicPr>
          <p:nvPr>
            <p:ph idx="1"/>
          </p:nvPr>
        </p:nvPicPr>
        <p:blipFill>
          <a:blip r:embed="rId2"/>
          <a:stretch>
            <a:fillRect/>
          </a:stretch>
        </p:blipFill>
        <p:spPr>
          <a:xfrm>
            <a:off x="1593130" y="1605775"/>
            <a:ext cx="7456602" cy="4114759"/>
          </a:xfrm>
          <a:prstGeom prst="rect">
            <a:avLst/>
          </a:prstGeom>
        </p:spPr>
      </p:pic>
      <p:pic>
        <p:nvPicPr>
          <p:cNvPr id="6" name="Рисунок 5"/>
          <p:cNvPicPr>
            <a:picLocks noChangeAspect="1"/>
          </p:cNvPicPr>
          <p:nvPr/>
        </p:nvPicPr>
        <p:blipFill>
          <a:blip r:embed="rId3"/>
          <a:stretch>
            <a:fillRect/>
          </a:stretch>
        </p:blipFill>
        <p:spPr>
          <a:xfrm>
            <a:off x="9443939" y="5010150"/>
            <a:ext cx="2748061" cy="1847850"/>
          </a:xfrm>
          <a:prstGeom prst="rect">
            <a:avLst/>
          </a:prstGeom>
        </p:spPr>
      </p:pic>
    </p:spTree>
    <p:extLst>
      <p:ext uri="{BB962C8B-B14F-4D97-AF65-F5344CB8AC3E}">
        <p14:creationId xmlns:p14="http://schemas.microsoft.com/office/powerpoint/2010/main" val="11339067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99746" y="609600"/>
            <a:ext cx="7774256" cy="1436016"/>
          </a:xfrm>
        </p:spPr>
        <p:txBody>
          <a:bodyPr>
            <a:normAutofit fontScale="90000"/>
          </a:bodyPr>
          <a:lstStyle/>
          <a:p>
            <a:pPr algn="ctr"/>
            <a:r>
              <a:rPr lang="ru-RU" dirty="0" smtClean="0">
                <a:solidFill>
                  <a:srgbClr val="C00000"/>
                </a:solidFill>
              </a:rPr>
              <a:t>БОРЬБА С ПРОФЕССИОНАЛЬНЫМИ ВРЕДНЫМИ ФАКТОРАМИ НА ПРОИЗВОДСТВЕ</a:t>
            </a:r>
            <a:endParaRPr lang="ru-RU" dirty="0">
              <a:solidFill>
                <a:srgbClr val="C00000"/>
              </a:solidFill>
            </a:endParaRPr>
          </a:p>
        </p:txBody>
      </p:sp>
      <p:sp>
        <p:nvSpPr>
          <p:cNvPr id="3" name="Объект 2"/>
          <p:cNvSpPr>
            <a:spLocks noGrp="1"/>
          </p:cNvSpPr>
          <p:nvPr>
            <p:ph idx="1"/>
          </p:nvPr>
        </p:nvSpPr>
        <p:spPr>
          <a:xfrm>
            <a:off x="677334" y="2281287"/>
            <a:ext cx="9635590" cy="4326903"/>
          </a:xfrm>
        </p:spPr>
        <p:txBody>
          <a:bodyPr>
            <a:normAutofit fontScale="77500" lnSpcReduction="20000"/>
          </a:bodyPr>
          <a:lstStyle/>
          <a:p>
            <a:r>
              <a:rPr lang="ru-RU" dirty="0"/>
              <a:t>- механизация производственных процессов, рационализация технологий, исключающая контакт с вредными производственными факторами;</a:t>
            </a:r>
          </a:p>
          <a:p>
            <a:r>
              <a:rPr lang="ru-RU" dirty="0"/>
              <a:t>- санитарно-технические мероприятия. Устройство рациональной вентиляции, отопления, освещения;</a:t>
            </a:r>
          </a:p>
          <a:p>
            <a:r>
              <a:rPr lang="ru-RU" dirty="0"/>
              <a:t>- режим труда и отдыха. Правильное использование перерывов в работе. Рационализация рабочего инструмента и рабочего места;</a:t>
            </a:r>
          </a:p>
          <a:p>
            <a:r>
              <a:rPr lang="ru-RU" dirty="0"/>
              <a:t>- использование индивидуальных защитных средств и приспособлений, спецодежды, </a:t>
            </a:r>
            <a:r>
              <a:rPr lang="ru-RU" dirty="0" err="1"/>
              <a:t>спецобуви</a:t>
            </a:r>
            <a:r>
              <a:rPr lang="ru-RU" dirty="0"/>
              <a:t> и т.п.;</a:t>
            </a:r>
          </a:p>
          <a:p>
            <a:r>
              <a:rPr lang="ru-RU" dirty="0"/>
              <a:t>- оборудование вспомогательных помещений (душевых, раздевалок, умывален и т.д.);</a:t>
            </a:r>
          </a:p>
          <a:p>
            <a:r>
              <a:rPr lang="ru-RU" dirty="0"/>
              <a:t>- содержание рабочих помещений в чистоте;</a:t>
            </a:r>
          </a:p>
          <a:p>
            <a:r>
              <a:rPr lang="ru-RU" dirty="0"/>
              <a:t>- соблюдение установленных предельных норм нагрузок и перемещения тяжестей для женщин и подростков;</a:t>
            </a:r>
          </a:p>
          <a:p>
            <a:r>
              <a:rPr lang="ru-RU" dirty="0"/>
              <a:t>- соблюдение температурного режима питьевой воды (20-25 град);</a:t>
            </a:r>
          </a:p>
          <a:p>
            <a:r>
              <a:rPr lang="ru-RU" dirty="0"/>
              <a:t>- прием пищи в специально предназначенных для этого местах (столовых, буфетах и т.д.);</a:t>
            </a:r>
          </a:p>
          <a:p>
            <a:r>
              <a:rPr lang="ru-RU" dirty="0"/>
              <a:t>- следить за чистотой кожных покровов рук и лица при приеме пищи;</a:t>
            </a:r>
          </a:p>
          <a:p>
            <a:r>
              <a:rPr lang="ru-RU" dirty="0"/>
              <a:t>- не работать на холодном, скользком, мокром полу (если пол холодный оборудовать рабочее место деревянными решетками или толстым резиновым ковриком).</a:t>
            </a:r>
          </a:p>
          <a:p>
            <a:endParaRPr lang="ru-RU" dirty="0"/>
          </a:p>
        </p:txBody>
      </p:sp>
      <p:pic>
        <p:nvPicPr>
          <p:cNvPr id="2050" name="Picture 2" descr="Помещение личной гигиены женщин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89097" y="0"/>
            <a:ext cx="2658358" cy="2767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5160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4276" y="609600"/>
            <a:ext cx="7699726" cy="1172066"/>
          </a:xfrm>
        </p:spPr>
        <p:txBody>
          <a:bodyPr/>
          <a:lstStyle/>
          <a:p>
            <a:pPr algn="ctr"/>
            <a:r>
              <a:rPr lang="ru-RU" dirty="0" smtClean="0"/>
              <a:t>Причины несчастных случаев</a:t>
            </a:r>
            <a:endParaRPr lang="ru-RU" dirty="0"/>
          </a:p>
        </p:txBody>
      </p:sp>
      <p:sp>
        <p:nvSpPr>
          <p:cNvPr id="3" name="Объект 2"/>
          <p:cNvSpPr>
            <a:spLocks noGrp="1"/>
          </p:cNvSpPr>
          <p:nvPr>
            <p:ph idx="1"/>
          </p:nvPr>
        </p:nvSpPr>
        <p:spPr>
          <a:xfrm>
            <a:off x="677334" y="1414021"/>
            <a:ext cx="8938006" cy="4760536"/>
          </a:xfrm>
        </p:spPr>
        <p:txBody>
          <a:bodyPr>
            <a:normAutofit fontScale="92500" lnSpcReduction="20000"/>
          </a:bodyPr>
          <a:lstStyle/>
          <a:p>
            <a:r>
              <a:rPr lang="ru-RU" dirty="0"/>
              <a:t>Задача каждого работника добиваться такого положения, при котором не возникнет ни одного несчастного случая или чрезвычайной ситуации, связанной с аварией, взрывом, пожаром, отравлением.</a:t>
            </a:r>
          </a:p>
          <a:p>
            <a:r>
              <a:rPr lang="ru-RU" dirty="0"/>
              <a:t>Несчастный случай может произойти вследствие различных причин: технических, организационных, личностных.</a:t>
            </a:r>
          </a:p>
          <a:p>
            <a:r>
              <a:rPr lang="ru-RU" dirty="0"/>
              <a:t>К техническим относятся те причины, которые вызваны: неисправностью машин, механизмов, приспособлений, инструмента, несовершенством технологических процессов, отсутствием или несовершенством оградительных и предохранительных устройств, отсутствие заземления электроустановок, неисправностью электропроводки, недостатки в освещении, вентиляции, отоплении, повышенный шум, вибрация и пр.</a:t>
            </a:r>
          </a:p>
          <a:p>
            <a:r>
              <a:rPr lang="ru-RU" dirty="0"/>
              <a:t>К организационным причинам относятся: нарушения норм охраны труда по вине работодателя, отсутствие или недостаточный технический надзор, недостатки в обучении безопасным приемам работы и отдыха, неправильная расстановка рабочей силы. Нарушения технологических процессов, неудовлетворительная организация и содержание территории, рабочих мест.</a:t>
            </a:r>
          </a:p>
          <a:p>
            <a:r>
              <a:rPr lang="ru-RU" dirty="0"/>
              <a:t> К личностным причинам относятся: недисциплинированность работников, невыполнение указаний, распоряжений администрации, нарушение требований инструкций по охране труда, самовольное нарушение технологического процесса и пр.</a:t>
            </a:r>
          </a:p>
          <a:p>
            <a:endParaRPr lang="ru-RU" dirty="0"/>
          </a:p>
        </p:txBody>
      </p:sp>
      <p:pic>
        <p:nvPicPr>
          <p:cNvPr id="5" name="Рисунок 4"/>
          <p:cNvPicPr>
            <a:picLocks noChangeAspect="1"/>
          </p:cNvPicPr>
          <p:nvPr/>
        </p:nvPicPr>
        <p:blipFill>
          <a:blip r:embed="rId2"/>
          <a:stretch>
            <a:fillRect/>
          </a:stretch>
        </p:blipFill>
        <p:spPr>
          <a:xfrm>
            <a:off x="9417376" y="4523296"/>
            <a:ext cx="2774623" cy="2334704"/>
          </a:xfrm>
          <a:prstGeom prst="rect">
            <a:avLst/>
          </a:prstGeom>
        </p:spPr>
      </p:pic>
    </p:spTree>
    <p:extLst>
      <p:ext uri="{BB962C8B-B14F-4D97-AF65-F5344CB8AC3E}">
        <p14:creationId xmlns:p14="http://schemas.microsoft.com/office/powerpoint/2010/main" val="31518463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53387" y="609600"/>
            <a:ext cx="7296345" cy="974103"/>
          </a:xfrm>
        </p:spPr>
        <p:txBody>
          <a:bodyPr>
            <a:normAutofit fontScale="90000"/>
          </a:bodyPr>
          <a:lstStyle/>
          <a:p>
            <a:pPr algn="ctr"/>
            <a:r>
              <a:rPr lang="ru-RU" dirty="0" smtClean="0">
                <a:solidFill>
                  <a:srgbClr val="C00000"/>
                </a:solidFill>
              </a:rPr>
              <a:t>Работник получивший производственную травму обязан</a:t>
            </a:r>
            <a:endParaRPr lang="ru-RU" dirty="0">
              <a:solidFill>
                <a:srgbClr val="C00000"/>
              </a:solidFill>
            </a:endParaRPr>
          </a:p>
        </p:txBody>
      </p:sp>
      <p:sp>
        <p:nvSpPr>
          <p:cNvPr id="3" name="Объект 2"/>
          <p:cNvSpPr>
            <a:spLocks noGrp="1"/>
          </p:cNvSpPr>
          <p:nvPr>
            <p:ph idx="1"/>
          </p:nvPr>
        </p:nvSpPr>
        <p:spPr/>
        <p:txBody>
          <a:bodyPr>
            <a:normAutofit lnSpcReduction="10000"/>
          </a:bodyPr>
          <a:lstStyle/>
          <a:p>
            <a:pPr lvl="1"/>
            <a:r>
              <a:rPr lang="ru-RU" dirty="0"/>
              <a:t>Работник, получивший производственную травму, обязан немедленно сообщить об этом руководителю. Обратится в отдел охраны труда, дать объяснение случившемуся, сообщить фамилии свидетелей.</a:t>
            </a:r>
            <a:endParaRPr lang="ru-RU" sz="1200" dirty="0"/>
          </a:p>
          <a:p>
            <a:pPr lvl="1"/>
            <a:r>
              <a:rPr lang="ru-RU" dirty="0"/>
              <a:t>Обратиться в Медпункт или вызвать «Скорую помощь».</a:t>
            </a:r>
            <a:endParaRPr lang="ru-RU" sz="1200" dirty="0"/>
          </a:p>
          <a:p>
            <a:pPr lvl="1"/>
            <a:r>
              <a:rPr lang="ru-RU" dirty="0"/>
              <a:t>При необходимости самостоятельно выполнить указанные действия, это делает ближайший работник, оказавшийся рядом, руководитель. </a:t>
            </a:r>
            <a:endParaRPr lang="ru-RU" sz="1200" dirty="0"/>
          </a:p>
          <a:p>
            <a:pPr lvl="1"/>
            <a:r>
              <a:rPr lang="ru-RU" dirty="0"/>
              <a:t>Обстановка, возникшая в результате несчастного случая, должна сохранятся до его расследования.</a:t>
            </a:r>
            <a:endParaRPr lang="ru-RU" sz="1200" dirty="0"/>
          </a:p>
          <a:p>
            <a:pPr lvl="1"/>
            <a:r>
              <a:rPr lang="ru-RU" dirty="0"/>
              <a:t>Расследование проводится в течении 24 часов специально созданной комиссией по расследованию несчастного случая, и оформляется актом расследования несчастного случая по форме Н-1.</a:t>
            </a:r>
            <a:endParaRPr lang="ru-RU" sz="1200" dirty="0"/>
          </a:p>
          <a:p>
            <a:r>
              <a:rPr lang="ru-RU" dirty="0"/>
              <a:t>Обязанности работодателя по учету и расследованию несчастных случаев на производстве.</a:t>
            </a:r>
            <a:endParaRPr lang="ru-RU" sz="1400" dirty="0"/>
          </a:p>
          <a:p>
            <a:pPr marL="0" indent="0">
              <a:buNone/>
            </a:pPr>
            <a:endParaRPr lang="ru-RU" dirty="0"/>
          </a:p>
        </p:txBody>
      </p:sp>
      <p:pic>
        <p:nvPicPr>
          <p:cNvPr id="5" name="Рисунок 4"/>
          <p:cNvPicPr>
            <a:picLocks noChangeAspect="1"/>
          </p:cNvPicPr>
          <p:nvPr/>
        </p:nvPicPr>
        <p:blipFill>
          <a:blip r:embed="rId2"/>
          <a:stretch>
            <a:fillRect/>
          </a:stretch>
        </p:blipFill>
        <p:spPr>
          <a:xfrm>
            <a:off x="9197586" y="-56561"/>
            <a:ext cx="2875007" cy="2394408"/>
          </a:xfrm>
          <a:prstGeom prst="rect">
            <a:avLst/>
          </a:prstGeom>
        </p:spPr>
      </p:pic>
    </p:spTree>
    <p:extLst>
      <p:ext uri="{BB962C8B-B14F-4D97-AF65-F5344CB8AC3E}">
        <p14:creationId xmlns:p14="http://schemas.microsoft.com/office/powerpoint/2010/main" val="7371949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94788" y="609599"/>
            <a:ext cx="7379214" cy="1040091"/>
          </a:xfrm>
        </p:spPr>
        <p:txBody>
          <a:bodyPr>
            <a:normAutofit fontScale="90000"/>
          </a:bodyPr>
          <a:lstStyle/>
          <a:p>
            <a:pPr algn="ctr"/>
            <a:r>
              <a:rPr lang="ru-RU" dirty="0" smtClean="0"/>
              <a:t>Порядок расследования несчастного случая(статьи 228,229 ТК РФ)</a:t>
            </a:r>
            <a:endParaRPr lang="ru-RU" dirty="0"/>
          </a:p>
        </p:txBody>
      </p:sp>
      <p:sp>
        <p:nvSpPr>
          <p:cNvPr id="3" name="Объект 2"/>
          <p:cNvSpPr>
            <a:spLocks noGrp="1"/>
          </p:cNvSpPr>
          <p:nvPr>
            <p:ph idx="1"/>
          </p:nvPr>
        </p:nvSpPr>
        <p:spPr>
          <a:xfrm>
            <a:off x="677333" y="1649690"/>
            <a:ext cx="10286039" cy="4524867"/>
          </a:xfrm>
        </p:spPr>
        <p:txBody>
          <a:bodyPr>
            <a:normAutofit fontScale="77500" lnSpcReduction="20000"/>
          </a:bodyPr>
          <a:lstStyle/>
          <a:p>
            <a:r>
              <a:rPr lang="ru-RU" dirty="0"/>
              <a:t>Положением, подлежат события, в результате которых работниками или другими лицами, участвующими в производственной деятельности работодателя, были получены увечья или иные телесные повреждения (травмы), в том числе причиненные другими лицами, включая: тепловой удар; ожог; обморожения; утопление; поражение электрическим током (в том числе молнией); укусы и другие телесные повреждения, нанесенные животными и насекомыми; повреждения травматического характера, полученные в результате взрывов, аварий, разрушения зданий, сооружений и конструкций, стихийных бедствий и других чрезвычайных ситуаций, и иные повреждения здоровья, обусловленные воздействием на пострадавшего опасных факторов, повлекшие за собой необходимость его перевода на другую работу, временную или стойкую утрату им трудоспособности либо его смерть, происшедшие:</a:t>
            </a:r>
          </a:p>
          <a:p>
            <a:r>
              <a:rPr lang="ru-RU" dirty="0"/>
              <a:t>а) при непосредственном исполнении трудовых обязанностей или работ по заданию работодателя (его представителя), в том числе во время служебной командировки,</a:t>
            </a:r>
          </a:p>
          <a:p>
            <a:r>
              <a:rPr lang="ru-RU" dirty="0"/>
              <a:t>б) на территории организации, в течение рабочего времени (включая установленные перерывы), в том числе во время следования на рабочее место (с рабочего места), а также в течение времени, необходимого для приведения орудий производства, одежды и т.п. перед началом и после окончания работы, либо при выполнении работ за пределами нормальной продолжительности рабочего времени, в выходные и нерабочие, праздничные дни;</a:t>
            </a:r>
          </a:p>
          <a:p>
            <a:r>
              <a:rPr lang="ru-RU" dirty="0"/>
              <a:t>в) при следовании месту или с работы на транспортном средстве работодателя;</a:t>
            </a:r>
          </a:p>
          <a:p>
            <a:r>
              <a:rPr lang="ru-RU" dirty="0"/>
              <a:t>г) во время служебных поездок на общественном транспорте, а также при следовании по заданию работодателя (его представителя) к месту выполнения работ и обратно, в том числе пешком;</a:t>
            </a:r>
          </a:p>
          <a:p>
            <a:r>
              <a:rPr lang="ru-RU" dirty="0"/>
              <a:t>д) при следовании к месту служебной командировки и обратно; </a:t>
            </a:r>
          </a:p>
          <a:p>
            <a:r>
              <a:rPr lang="ru-RU" dirty="0"/>
              <a:t>е) при привлечении в установленном порядке к участию в ликвидации последствий катастроф, аварий и других чрезвычайных ситуаций природного, техногенного, криминогенного и иного характера.</a:t>
            </a:r>
          </a:p>
          <a:p>
            <a:endParaRPr lang="ru-RU" dirty="0"/>
          </a:p>
        </p:txBody>
      </p:sp>
    </p:spTree>
    <p:extLst>
      <p:ext uri="{BB962C8B-B14F-4D97-AF65-F5344CB8AC3E}">
        <p14:creationId xmlns:p14="http://schemas.microsoft.com/office/powerpoint/2010/main" val="11297804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dirty="0" smtClean="0"/>
              <a:t>При несчастном случае на производстве работодатель обязан</a:t>
            </a:r>
            <a:endParaRPr lang="ru-RU" dirty="0"/>
          </a:p>
        </p:txBody>
      </p:sp>
      <p:sp>
        <p:nvSpPr>
          <p:cNvPr id="3" name="Объект 2"/>
          <p:cNvSpPr>
            <a:spLocks noGrp="1"/>
          </p:cNvSpPr>
          <p:nvPr>
            <p:ph idx="4294967295"/>
          </p:nvPr>
        </p:nvSpPr>
        <p:spPr>
          <a:xfrm>
            <a:off x="0" y="2160588"/>
            <a:ext cx="8937625" cy="3948112"/>
          </a:xfrm>
        </p:spPr>
        <p:txBody>
          <a:bodyPr>
            <a:normAutofit fontScale="92500" lnSpcReduction="10000"/>
          </a:bodyPr>
          <a:lstStyle/>
          <a:p>
            <a:r>
              <a:rPr lang="ru-RU" dirty="0"/>
              <a:t>- немедленно организовать первую помощь пострадавшему и при необходимости доставку его в учреждение здравоохранения; </a:t>
            </a:r>
          </a:p>
          <a:p>
            <a:r>
              <a:rPr lang="ru-RU" dirty="0"/>
              <a:t>- принять неотложные меры по предотвращению развития аварийной ситуации и воздействия травмирующих факторов на других лиц;</a:t>
            </a:r>
          </a:p>
          <a:p>
            <a:r>
              <a:rPr lang="ru-RU" dirty="0"/>
              <a:t>- сохранить до начала расследования несчастного случая на производстве обстановку, какой она была на момент происшествия, если это не угрожает жизни и здоровью других лиц и не ведет к аварии, а в случае невозможности ее сохранения – зафиксировать сложившую обстановку (составить схемы, сделать фотографии и произвести другие мероприятия);</a:t>
            </a:r>
          </a:p>
          <a:p>
            <a:r>
              <a:rPr lang="ru-RU" dirty="0"/>
              <a:t>- обеспечить своевременное расследование несчастного случая на производстве и его учет в соответствии с настоящей главой;</a:t>
            </a:r>
          </a:p>
          <a:p>
            <a:r>
              <a:rPr lang="ru-RU" dirty="0"/>
              <a:t>- немедленно проинформировать о случае на производстве родственников пострадавшего, а также направить сообщение в органы и организации, определенные Трудовым кодексом РФ и иными нормативными актами.</a:t>
            </a:r>
          </a:p>
          <a:p>
            <a:pPr marL="0" indent="0">
              <a:buNone/>
            </a:pPr>
            <a:endParaRPr lang="ru-RU" dirty="0"/>
          </a:p>
        </p:txBody>
      </p:sp>
    </p:spTree>
    <p:extLst>
      <p:ext uri="{BB962C8B-B14F-4D97-AF65-F5344CB8AC3E}">
        <p14:creationId xmlns:p14="http://schemas.microsoft.com/office/powerpoint/2010/main" val="30383949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995338" y="1564948"/>
            <a:ext cx="6124452" cy="4091134"/>
          </a:xfrm>
          <a:prstGeom prst="rect">
            <a:avLst/>
          </a:prstGeom>
        </p:spPr>
      </p:pic>
    </p:spTree>
    <p:extLst>
      <p:ext uri="{BB962C8B-B14F-4D97-AF65-F5344CB8AC3E}">
        <p14:creationId xmlns:p14="http://schemas.microsoft.com/office/powerpoint/2010/main" val="9548188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51348" y="609600"/>
            <a:ext cx="7322654" cy="832701"/>
          </a:xfrm>
        </p:spPr>
        <p:txBody>
          <a:bodyPr/>
          <a:lstStyle/>
          <a:p>
            <a:r>
              <a:rPr lang="ru-RU" dirty="0" smtClean="0">
                <a:solidFill>
                  <a:srgbClr val="FF0000"/>
                </a:solidFill>
              </a:rPr>
              <a:t>Работники организации обязаны</a:t>
            </a:r>
            <a:endParaRPr lang="ru-RU" dirty="0">
              <a:solidFill>
                <a:srgbClr val="FF0000"/>
              </a:solidFill>
            </a:endParaRPr>
          </a:p>
        </p:txBody>
      </p:sp>
      <p:sp>
        <p:nvSpPr>
          <p:cNvPr id="3" name="Объект 2"/>
          <p:cNvSpPr>
            <a:spLocks noGrp="1"/>
          </p:cNvSpPr>
          <p:nvPr>
            <p:ph idx="1"/>
          </p:nvPr>
        </p:nvSpPr>
        <p:spPr/>
        <p:txBody>
          <a:bodyPr/>
          <a:lstStyle/>
          <a:p>
            <a:r>
              <a:rPr lang="ru-RU" dirty="0"/>
              <a:t>допускаться к работе только после прохождения противопожарного инструктажа (вводного, первичного на рабочем месте) с регистрацией в журнале противопожарного инструктажа установленной формы.</a:t>
            </a:r>
          </a:p>
          <a:p>
            <a:r>
              <a:rPr lang="ru-RU" dirty="0"/>
              <a:t>знать и выполнять Правила пожарной безопасности и не допускать действий, которые могут привести к пожару или загоранию</a:t>
            </a:r>
          </a:p>
          <a:p>
            <a:pPr marL="0" indent="0">
              <a:buNone/>
            </a:pPr>
            <a:endParaRPr lang="ru-RU" dirty="0"/>
          </a:p>
        </p:txBody>
      </p:sp>
      <p:pic>
        <p:nvPicPr>
          <p:cNvPr id="5" name="Рисунок 4"/>
          <p:cNvPicPr>
            <a:picLocks noChangeAspect="1"/>
          </p:cNvPicPr>
          <p:nvPr/>
        </p:nvPicPr>
        <p:blipFill>
          <a:blip r:embed="rId2"/>
          <a:stretch>
            <a:fillRect/>
          </a:stretch>
        </p:blipFill>
        <p:spPr>
          <a:xfrm>
            <a:off x="858035" y="3806907"/>
            <a:ext cx="6667500" cy="2581275"/>
          </a:xfrm>
          <a:prstGeom prst="rect">
            <a:avLst/>
          </a:prstGeom>
        </p:spPr>
      </p:pic>
      <p:pic>
        <p:nvPicPr>
          <p:cNvPr id="6" name="Рисунок 5"/>
          <p:cNvPicPr>
            <a:picLocks noChangeAspect="1"/>
          </p:cNvPicPr>
          <p:nvPr/>
        </p:nvPicPr>
        <p:blipFill>
          <a:blip r:embed="rId3"/>
          <a:stretch>
            <a:fillRect/>
          </a:stretch>
        </p:blipFill>
        <p:spPr>
          <a:xfrm>
            <a:off x="9274002" y="-9240"/>
            <a:ext cx="2857500" cy="1600200"/>
          </a:xfrm>
          <a:prstGeom prst="rect">
            <a:avLst/>
          </a:prstGeom>
        </p:spPr>
      </p:pic>
    </p:spTree>
    <p:extLst>
      <p:ext uri="{BB962C8B-B14F-4D97-AF65-F5344CB8AC3E}">
        <p14:creationId xmlns:p14="http://schemas.microsoft.com/office/powerpoint/2010/main" val="21072623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4214" y="65988"/>
            <a:ext cx="7369788" cy="509047"/>
          </a:xfrm>
        </p:spPr>
        <p:txBody>
          <a:bodyPr>
            <a:normAutofit fontScale="90000"/>
          </a:bodyPr>
          <a:lstStyle/>
          <a:p>
            <a:pPr algn="ctr"/>
            <a:r>
              <a:rPr lang="ru-RU" dirty="0" smtClean="0">
                <a:solidFill>
                  <a:srgbClr val="FF0000"/>
                </a:solidFill>
              </a:rPr>
              <a:t>На предприятии запрещается</a:t>
            </a:r>
            <a:endParaRPr lang="ru-RU" dirty="0">
              <a:solidFill>
                <a:srgbClr val="FF0000"/>
              </a:solidFill>
            </a:endParaRPr>
          </a:p>
        </p:txBody>
      </p:sp>
      <p:sp>
        <p:nvSpPr>
          <p:cNvPr id="3" name="Объект 2"/>
          <p:cNvSpPr>
            <a:spLocks noGrp="1"/>
          </p:cNvSpPr>
          <p:nvPr>
            <p:ph idx="1"/>
          </p:nvPr>
        </p:nvSpPr>
        <p:spPr>
          <a:xfrm>
            <a:off x="443060" y="707197"/>
            <a:ext cx="11679810" cy="6150803"/>
          </a:xfrm>
        </p:spPr>
        <p:txBody>
          <a:bodyPr>
            <a:normAutofit fontScale="40000" lnSpcReduction="20000"/>
          </a:bodyPr>
          <a:lstStyle/>
          <a:p>
            <a:pPr fontAlgn="base"/>
            <a:r>
              <a:rPr lang="ru-RU" dirty="0"/>
              <a:t>а) </a:t>
            </a:r>
            <a:r>
              <a:rPr lang="ru-RU" b="1" dirty="0"/>
              <a:t>хранить и применять на чердаках, в подвальных, цокольных и подземных этажах, а также под свайным пространством зданий легковоспламеняющиеся и горючие жидкости, порох, взрывчатые вещества, пиротехнические изделия, баллоны с горючими газами, </a:t>
            </a:r>
            <a:r>
              <a:rPr lang="ru-RU" sz="2300" b="1" dirty="0"/>
              <a:t>товары в аэрозольной упаковке, отходы любых классов опасности и другие </a:t>
            </a:r>
            <a:r>
              <a:rPr lang="ru-RU" sz="2300" b="1" dirty="0" smtClean="0"/>
              <a:t>пожар взрывоопасные </a:t>
            </a:r>
            <a:r>
              <a:rPr lang="ru-RU" sz="2300" b="1" dirty="0"/>
              <a:t>вещества и материалы;</a:t>
            </a:r>
            <a:br>
              <a:rPr lang="ru-RU" sz="2300" b="1" dirty="0"/>
            </a:br>
            <a:endParaRPr lang="ru-RU" sz="2300" b="1" dirty="0"/>
          </a:p>
          <a:p>
            <a:pPr fontAlgn="base"/>
            <a:r>
              <a:rPr lang="ru-RU" sz="2300" b="1" dirty="0"/>
              <a:t>б) использовать чердаки, технические, подвальные и цокольные этажи, подполья, вентиляционные камеры и другие технические помещения для организации производственных участков, мастерских, а также для хранения продукции, оборудования, мебели и других предметов;</a:t>
            </a:r>
            <a:br>
              <a:rPr lang="ru-RU" sz="2300" b="1" dirty="0"/>
            </a:br>
            <a:endParaRPr lang="ru-RU" sz="2300" b="1" dirty="0"/>
          </a:p>
          <a:p>
            <a:pPr fontAlgn="base"/>
            <a:r>
              <a:rPr lang="ru-RU" sz="2300" b="1" dirty="0"/>
              <a:t>в) размещать и эксплуатировать в лифтовых холлах кладовые, киоски, ларьки и другие подобные помещения, а также хранить горючие материалы;</a:t>
            </a:r>
            <a:br>
              <a:rPr lang="ru-RU" sz="2300" b="1" dirty="0"/>
            </a:br>
            <a:endParaRPr lang="ru-RU" sz="2300" b="1" dirty="0"/>
          </a:p>
          <a:p>
            <a:pPr fontAlgn="base"/>
            <a:r>
              <a:rPr lang="ru-RU" sz="2300" b="1" dirty="0"/>
              <a:t>г) устанавливать глухие решетки на окнах и приямках у окон подвалов, являющихся аварийными выходами, за исключением случаев, специально предусмотренных в нормативных правовых актах Российской Федерации и нормативных документах по пожарной безопасности;</a:t>
            </a:r>
            <a:br>
              <a:rPr lang="ru-RU" sz="2300" b="1" dirty="0"/>
            </a:br>
            <a:endParaRPr lang="ru-RU" sz="2300" b="1" dirty="0"/>
          </a:p>
          <a:p>
            <a:pPr fontAlgn="base"/>
            <a:r>
              <a:rPr lang="ru-RU" sz="2300" b="1" dirty="0"/>
              <a:t>д) снимать предусмотренные проектной документацией двери эвакуационных выходов из поэтажных коридоров, холлов, фойе, вестибюлей, тамбуров, тамбур-шлюзов и лестничных клеток, а также другие двери, препятствующие распространению опасных факторов пожара на путях эвакуации;</a:t>
            </a:r>
            <a:br>
              <a:rPr lang="ru-RU" sz="2300" b="1" dirty="0"/>
            </a:br>
            <a:endParaRPr lang="ru-RU" sz="2300" b="1" dirty="0"/>
          </a:p>
          <a:p>
            <a:pPr fontAlgn="base"/>
            <a:r>
              <a:rPr lang="ru-RU" sz="2300" b="1" dirty="0"/>
              <a:t>е) проводить изменение объемно-планировочных решений и размещение инженерных коммуникаций и оборудования, в результате которых ограничивается доступ к огнетушителям, пожарным кранам и другим средствам обеспечения пожарной безопасности и пожаротушения или уменьшается зона действия систем противопожарной защиты (автоматической пожарной сигнализации, автоматических установок пожаротушения, </a:t>
            </a:r>
            <a:r>
              <a:rPr lang="ru-RU" sz="2300" b="1" dirty="0" smtClean="0"/>
              <a:t>против дымной </a:t>
            </a:r>
            <a:r>
              <a:rPr lang="ru-RU" sz="2300" b="1" dirty="0"/>
              <a:t>защиты, оповещения и управления эвакуацией людей при пожаре, внутреннего противопожарного водопровода);</a:t>
            </a:r>
            <a:br>
              <a:rPr lang="ru-RU" sz="2300" b="1" dirty="0"/>
            </a:br>
            <a:endParaRPr lang="ru-RU" sz="2300" b="1" dirty="0"/>
          </a:p>
          <a:p>
            <a:pPr fontAlgn="base"/>
            <a:r>
              <a:rPr lang="ru-RU" sz="2300" b="1" dirty="0"/>
              <a:t>ж) размещать мебель, оборудование и другие предметы на путях эвакуации, у дверей эвакуационных выходов, люков на балконах и лоджиях, в переходах между секциями и местах выходов на наружные эвакуационные лестницы, кровлю, покрытие, а также демонтировать </a:t>
            </a:r>
            <a:r>
              <a:rPr lang="ru-RU" sz="2300" b="1" dirty="0" smtClean="0"/>
              <a:t>меж балконные </a:t>
            </a:r>
            <a:r>
              <a:rPr lang="ru-RU" sz="2300" b="1" dirty="0"/>
              <a:t>лестницы, заваривать люки на балконах и лоджиях квартир;</a:t>
            </a:r>
            <a:br>
              <a:rPr lang="ru-RU" sz="2300" b="1" dirty="0"/>
            </a:br>
            <a:endParaRPr lang="ru-RU" sz="2300" b="1" dirty="0"/>
          </a:p>
          <a:p>
            <a:pPr fontAlgn="base"/>
            <a:r>
              <a:rPr lang="ru-RU" sz="2300" b="1" dirty="0"/>
              <a:t>з) проводить уборку помещений и чистку одежды с применением бензина, керосина и других легковоспламеняющихся и горючих жидкостей, а также производить отогревание замерзших коммуникаций, транспортирующих или содержащих в себе горючие вещества и материалы, с применением открытого огня (костры, газовые горелки, паяльные лампы, примусы, факелы, свечи);</a:t>
            </a:r>
            <a:br>
              <a:rPr lang="ru-RU" sz="2300" b="1" dirty="0"/>
            </a:br>
            <a:endParaRPr lang="ru-RU" sz="2300" b="1" dirty="0"/>
          </a:p>
          <a:p>
            <a:pPr fontAlgn="base"/>
            <a:r>
              <a:rPr lang="ru-RU" sz="2300" b="1" dirty="0"/>
              <a:t>и) закрывать жалюзи, остеклять балконы (открытые переходы наружных воздушных зон), лоджии и галереи, ведущие к незадымляемым лестничным клеткам;</a:t>
            </a:r>
            <a:br>
              <a:rPr lang="ru-RU" sz="2300" b="1" dirty="0"/>
            </a:br>
            <a:endParaRPr lang="ru-RU" sz="2300" b="1" dirty="0"/>
          </a:p>
          <a:p>
            <a:pPr fontAlgn="base"/>
            <a:r>
              <a:rPr lang="ru-RU" sz="2300" b="1" dirty="0"/>
              <a:t>к) устраивать на лестничных клетках кладовые и другие подсобные помещения, а также хранить под лестничными маршами и на лестничных площадках вещи, мебель, оборудование и другие горючие материалы;</a:t>
            </a:r>
            <a:br>
              <a:rPr lang="ru-RU" sz="2300" b="1" dirty="0"/>
            </a:br>
            <a:endParaRPr lang="ru-RU" sz="2300" b="1" dirty="0"/>
          </a:p>
          <a:p>
            <a:pPr fontAlgn="base"/>
            <a:r>
              <a:rPr lang="ru-RU" sz="2300" b="1" dirty="0"/>
              <a:t>л) устраивать в производственных и складских помещениях зданий (кроме зданий V степени огнестойкости) для организации рабочих мест антресоли, конторки и другие встроенные помещения с ограждающими конструкциями из горючих материалов;</a:t>
            </a:r>
            <a:br>
              <a:rPr lang="ru-RU" sz="2300" b="1" dirty="0"/>
            </a:br>
            <a:endParaRPr lang="ru-RU" sz="2300" b="1" dirty="0"/>
          </a:p>
          <a:p>
            <a:pPr fontAlgn="base"/>
            <a:r>
              <a:rPr lang="ru-RU" sz="2300" b="1" dirty="0"/>
              <a:t>м) размещать на лестничных клетках, в поэтажных коридорах, а также на открытых переходах наружных воздушных зон незадымляемых лестничных клеток внешние блоки кондиционеров;</a:t>
            </a:r>
            <a:br>
              <a:rPr lang="ru-RU" sz="2300" b="1" dirty="0"/>
            </a:br>
            <a:endParaRPr lang="ru-RU" sz="2300" b="1" dirty="0"/>
          </a:p>
          <a:p>
            <a:pPr fontAlgn="base"/>
            <a:r>
              <a:rPr lang="ru-RU" sz="2300" b="1" dirty="0"/>
              <a:t>н) эксплуатировать после изменения класса функциональной пожарной опасности здания, сооружения, пожарные отсеки и части здания, а также помещения, не отвечающие нормативным документам по пожарной безопасности в соответствии с новым классом функциональной пожарной опасности;</a:t>
            </a:r>
            <a:br>
              <a:rPr lang="ru-RU" sz="2300" b="1" dirty="0"/>
            </a:br>
            <a:endParaRPr lang="ru-RU" sz="2300" b="1" dirty="0"/>
          </a:p>
          <a:p>
            <a:pPr fontAlgn="base"/>
            <a:r>
              <a:rPr lang="ru-RU" sz="2300" b="1" dirty="0"/>
              <a:t>о) проводить изменения, связанные с устройством систем противопожарной защиты, без разработки проектной документации, выполненной в соответствии с действующими на момент таких изменений нормативными документами по пожарной безопасности.</a:t>
            </a:r>
          </a:p>
          <a:p>
            <a:endParaRPr lang="ru-RU" sz="2300" b="1" dirty="0"/>
          </a:p>
        </p:txBody>
      </p:sp>
    </p:spTree>
    <p:extLst>
      <p:ext uri="{BB962C8B-B14F-4D97-AF65-F5344CB8AC3E}">
        <p14:creationId xmlns:p14="http://schemas.microsoft.com/office/powerpoint/2010/main" val="41704026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1092" y="609600"/>
            <a:ext cx="7482909" cy="794994"/>
          </a:xfrm>
        </p:spPr>
        <p:txBody>
          <a:bodyPr/>
          <a:lstStyle/>
          <a:p>
            <a:r>
              <a:rPr lang="ru-RU" dirty="0" smtClean="0">
                <a:solidFill>
                  <a:srgbClr val="FF0000"/>
                </a:solidFill>
              </a:rPr>
              <a:t>При возгорании применяются</a:t>
            </a:r>
            <a:endParaRPr lang="ru-RU" dirty="0">
              <a:solidFill>
                <a:srgbClr val="FF0000"/>
              </a:solidFill>
            </a:endParaRPr>
          </a:p>
        </p:txBody>
      </p:sp>
      <p:pic>
        <p:nvPicPr>
          <p:cNvPr id="5" name="Объект 4"/>
          <p:cNvPicPr>
            <a:picLocks noGrp="1" noChangeAspect="1"/>
          </p:cNvPicPr>
          <p:nvPr>
            <p:ph idx="1"/>
          </p:nvPr>
        </p:nvPicPr>
        <p:blipFill>
          <a:blip r:embed="rId2"/>
          <a:stretch>
            <a:fillRect/>
          </a:stretch>
        </p:blipFill>
        <p:spPr>
          <a:xfrm>
            <a:off x="749873" y="1404594"/>
            <a:ext cx="7512279" cy="5169524"/>
          </a:xfrm>
          <a:prstGeom prst="rect">
            <a:avLst/>
          </a:prstGeom>
        </p:spPr>
      </p:pic>
      <p:pic>
        <p:nvPicPr>
          <p:cNvPr id="6" name="Рисунок 5"/>
          <p:cNvPicPr>
            <a:picLocks noChangeAspect="1"/>
          </p:cNvPicPr>
          <p:nvPr/>
        </p:nvPicPr>
        <p:blipFill>
          <a:blip r:embed="rId3"/>
          <a:stretch>
            <a:fillRect/>
          </a:stretch>
        </p:blipFill>
        <p:spPr>
          <a:xfrm>
            <a:off x="8568965" y="0"/>
            <a:ext cx="3623035" cy="2717276"/>
          </a:xfrm>
          <a:prstGeom prst="rect">
            <a:avLst/>
          </a:prstGeom>
        </p:spPr>
      </p:pic>
    </p:spTree>
    <p:extLst>
      <p:ext uri="{BB962C8B-B14F-4D97-AF65-F5344CB8AC3E}">
        <p14:creationId xmlns:p14="http://schemas.microsoft.com/office/powerpoint/2010/main" val="3622944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149455" y="349135"/>
            <a:ext cx="7124547" cy="1363287"/>
          </a:xfrm>
        </p:spPr>
        <p:txBody>
          <a:bodyPr>
            <a:normAutofit fontScale="90000"/>
          </a:bodyPr>
          <a:lstStyle/>
          <a:p>
            <a:pPr algn="ctr"/>
            <a:r>
              <a:rPr lang="ru-RU" dirty="0" smtClean="0"/>
              <a:t>Обязанности работника</a:t>
            </a:r>
            <a:br>
              <a:rPr lang="ru-RU" dirty="0" smtClean="0"/>
            </a:br>
            <a:r>
              <a:rPr lang="ru-RU" dirty="0" smtClean="0"/>
              <a:t>(ст. 214 ТК РФ)</a:t>
            </a:r>
            <a:endParaRPr lang="ru-RU" dirty="0"/>
          </a:p>
        </p:txBody>
      </p:sp>
      <p:sp>
        <p:nvSpPr>
          <p:cNvPr id="8" name="Подзаголовок 7"/>
          <p:cNvSpPr>
            <a:spLocks noGrp="1"/>
          </p:cNvSpPr>
          <p:nvPr>
            <p:ph type="subTitle" idx="1"/>
          </p:nvPr>
        </p:nvSpPr>
        <p:spPr>
          <a:xfrm>
            <a:off x="1507067" y="1712423"/>
            <a:ext cx="7246235" cy="3549533"/>
          </a:xfrm>
        </p:spPr>
        <p:txBody>
          <a:bodyPr>
            <a:normAutofit/>
          </a:bodyPr>
          <a:lstStyle/>
          <a:p>
            <a:pPr marL="171450" indent="-171450" algn="l">
              <a:buFont typeface="Wingdings" panose="05000000000000000000" pitchFamily="2" charset="2"/>
              <a:buChar char="ü"/>
            </a:pPr>
            <a:r>
              <a:rPr lang="ru-RU" sz="1600" dirty="0" smtClean="0">
                <a:solidFill>
                  <a:schemeClr val="tx1"/>
                </a:solidFill>
                <a:latin typeface="Bahnschrift Light Condensed" panose="020B0502040204020203" pitchFamily="34" charset="0"/>
              </a:rPr>
              <a:t>Соблюдение требований охраны труда, установленных законами и иными нормативами правовыми актами, а так же правилами и инструкциями по охране труда</a:t>
            </a:r>
            <a:r>
              <a:rPr lang="ru-RU" sz="1100" dirty="0" smtClean="0">
                <a:solidFill>
                  <a:schemeClr val="tx1"/>
                </a:solidFill>
                <a:latin typeface="Bahnschrift Light Condensed" panose="020B0502040204020203" pitchFamily="34" charset="0"/>
              </a:rPr>
              <a:t>.;</a:t>
            </a:r>
          </a:p>
          <a:p>
            <a:pPr marL="171450" indent="-171450" algn="l">
              <a:buFont typeface="Wingdings" panose="05000000000000000000" pitchFamily="2" charset="2"/>
              <a:buChar char="ü"/>
            </a:pPr>
            <a:r>
              <a:rPr lang="ru-RU" sz="1600" dirty="0" smtClean="0">
                <a:solidFill>
                  <a:schemeClr val="tx1"/>
                </a:solidFill>
                <a:latin typeface="Bahnschrift Light Condensed" panose="020B0502040204020203" pitchFamily="34" charset="0"/>
              </a:rPr>
              <a:t>Правильное применение средств индивидуальной и коллективной защиты;</a:t>
            </a:r>
          </a:p>
          <a:p>
            <a:pPr marL="171450" indent="-171450" algn="l">
              <a:buFont typeface="Wingdings" panose="05000000000000000000" pitchFamily="2" charset="2"/>
              <a:buChar char="ü"/>
            </a:pPr>
            <a:r>
              <a:rPr lang="ru-RU" sz="1600" dirty="0" smtClean="0">
                <a:solidFill>
                  <a:schemeClr val="tx1"/>
                </a:solidFill>
                <a:latin typeface="Bahnschrift Light Condensed" panose="020B0502040204020203" pitchFamily="34" charset="0"/>
              </a:rPr>
              <a:t>Прохождение обучения безопасным методам и приемам выполнения работ по охране труда, оказанию первой помощи при несчастных случаях на производстве, инструктаж по охране труда, стажировку на рабочем месте, проверку знаний требований охраны труда.</a:t>
            </a:r>
          </a:p>
          <a:p>
            <a:pPr marL="171450" indent="-171450" algn="l">
              <a:buFont typeface="Wingdings" panose="05000000000000000000" pitchFamily="2" charset="2"/>
              <a:buChar char="ü"/>
            </a:pPr>
            <a:r>
              <a:rPr lang="ru-RU" sz="1600" dirty="0" smtClean="0">
                <a:solidFill>
                  <a:schemeClr val="tx1"/>
                </a:solidFill>
                <a:latin typeface="Bahnschrift Light Condensed" panose="020B0502040204020203" pitchFamily="34" charset="0"/>
              </a:rPr>
              <a:t>Прохождение обязательных предварительных и периодических медицинских осмотров;</a:t>
            </a:r>
          </a:p>
          <a:p>
            <a:pPr marL="171450" indent="-171450" algn="l">
              <a:buFont typeface="Wingdings" panose="05000000000000000000" pitchFamily="2" charset="2"/>
              <a:buChar char="ü"/>
            </a:pPr>
            <a:r>
              <a:rPr lang="ru-RU" sz="1600" dirty="0" smtClean="0">
                <a:solidFill>
                  <a:schemeClr val="tx1"/>
                </a:solidFill>
                <a:latin typeface="Bahnschrift Light Condensed" panose="020B0502040204020203" pitchFamily="34" charset="0"/>
              </a:rPr>
              <a:t>Немедленно извещать своего непосредственного или вышестоящего руководителя о любой ситуации угрожающей жизни и здоровью людей, о каждом несчастном случае, происшедшем в УФПС Костромской области, или о ухудшении состояния своего здоровья, в том числе о проявлении признаков острого профессионального заболевания;</a:t>
            </a:r>
          </a:p>
          <a:p>
            <a:pPr marL="171450" indent="-171450" algn="l">
              <a:buFont typeface="Wingdings" panose="05000000000000000000" pitchFamily="2" charset="2"/>
              <a:buChar char="ü"/>
            </a:pPr>
            <a:endParaRPr lang="ru-RU" sz="1600" dirty="0">
              <a:latin typeface="Bahnschrift Light Condensed" panose="020B0502040204020203" pitchFamily="34" charset="0"/>
            </a:endParaRPr>
          </a:p>
        </p:txBody>
      </p:sp>
      <p:pic>
        <p:nvPicPr>
          <p:cNvPr id="5" name="Объект 4"/>
          <p:cNvPicPr>
            <a:picLocks noGrp="1" noChangeAspect="1"/>
          </p:cNvPicPr>
          <p:nvPr>
            <p:ph idx="4294967295"/>
          </p:nvPr>
        </p:nvPicPr>
        <p:blipFill>
          <a:blip r:embed="rId2"/>
          <a:stretch>
            <a:fillRect/>
          </a:stretch>
        </p:blipFill>
        <p:spPr>
          <a:xfrm>
            <a:off x="8639962" y="3116843"/>
            <a:ext cx="3449028" cy="3741157"/>
          </a:xfrm>
          <a:prstGeom prst="rect">
            <a:avLst/>
          </a:prstGeom>
        </p:spPr>
      </p:pic>
    </p:spTree>
    <p:extLst>
      <p:ext uri="{BB962C8B-B14F-4D97-AF65-F5344CB8AC3E}">
        <p14:creationId xmlns:p14="http://schemas.microsoft.com/office/powerpoint/2010/main" val="14791083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43958" y="609601"/>
            <a:ext cx="7530043" cy="606458"/>
          </a:xfrm>
        </p:spPr>
        <p:txBody>
          <a:bodyPr>
            <a:normAutofit fontScale="90000"/>
          </a:bodyPr>
          <a:lstStyle/>
          <a:p>
            <a:pPr algn="ctr"/>
            <a:r>
              <a:rPr lang="ru-RU" dirty="0" smtClean="0">
                <a:solidFill>
                  <a:srgbClr val="FF0000"/>
                </a:solidFill>
              </a:rPr>
              <a:t>Действия при возникновении пожара</a:t>
            </a:r>
            <a:endParaRPr lang="ru-RU" dirty="0">
              <a:solidFill>
                <a:srgbClr val="FF0000"/>
              </a:solidFill>
            </a:endParaRPr>
          </a:p>
        </p:txBody>
      </p:sp>
      <p:sp>
        <p:nvSpPr>
          <p:cNvPr id="3" name="Объект 2"/>
          <p:cNvSpPr>
            <a:spLocks noGrp="1"/>
          </p:cNvSpPr>
          <p:nvPr>
            <p:ph idx="1"/>
          </p:nvPr>
        </p:nvSpPr>
        <p:spPr>
          <a:xfrm>
            <a:off x="677334" y="1564849"/>
            <a:ext cx="8596667" cy="4703976"/>
          </a:xfrm>
        </p:spPr>
        <p:txBody>
          <a:bodyPr>
            <a:normAutofit/>
          </a:bodyPr>
          <a:lstStyle/>
          <a:p>
            <a:r>
              <a:rPr lang="ru-RU" dirty="0"/>
              <a:t>В случае возникновения пожара:</a:t>
            </a:r>
          </a:p>
          <a:p>
            <a:r>
              <a:rPr lang="ru-RU" dirty="0"/>
              <a:t>- Позвонить в пожарную часть по телефону 112 и вызвать команду пожарных.</a:t>
            </a:r>
          </a:p>
          <a:p>
            <a:r>
              <a:rPr lang="ru-RU" dirty="0"/>
              <a:t>- Отключить электрические приборы и вентиляцию.</a:t>
            </a:r>
          </a:p>
          <a:p>
            <a:r>
              <a:rPr lang="ru-RU" dirty="0"/>
              <a:t>- Поставить в известность руководителя, администрацию.</a:t>
            </a:r>
          </a:p>
          <a:p>
            <a:r>
              <a:rPr lang="ru-RU" dirty="0"/>
              <a:t>- Открыть запасные выходы и принять меры для эвакуации людей из здания.</a:t>
            </a:r>
          </a:p>
          <a:p>
            <a:r>
              <a:rPr lang="ru-RU" dirty="0"/>
              <a:t>- Приступить к тушению пожара своими силами и первичными средствами пожаротушения.</a:t>
            </a:r>
          </a:p>
          <a:p>
            <a:r>
              <a:rPr lang="ru-RU" dirty="0"/>
              <a:t>- По прибытии пожарной команды дать четкую картину происшествия.</a:t>
            </a:r>
          </a:p>
          <a:p>
            <a:r>
              <a:rPr lang="ru-RU" dirty="0"/>
              <a:t>- Выполнять распоряжения командира пожарной части, руководителя организации.</a:t>
            </a:r>
          </a:p>
          <a:p>
            <a:endParaRPr lang="ru-RU" dirty="0"/>
          </a:p>
        </p:txBody>
      </p:sp>
      <p:pic>
        <p:nvPicPr>
          <p:cNvPr id="5" name="Рисунок 4"/>
          <p:cNvPicPr>
            <a:picLocks noChangeAspect="1"/>
          </p:cNvPicPr>
          <p:nvPr/>
        </p:nvPicPr>
        <p:blipFill>
          <a:blip r:embed="rId2"/>
          <a:stretch>
            <a:fillRect/>
          </a:stretch>
        </p:blipFill>
        <p:spPr>
          <a:xfrm>
            <a:off x="9144000" y="1013382"/>
            <a:ext cx="3048000" cy="4614420"/>
          </a:xfrm>
          <a:prstGeom prst="rect">
            <a:avLst/>
          </a:prstGeom>
        </p:spPr>
      </p:pic>
    </p:spTree>
    <p:extLst>
      <p:ext uri="{BB962C8B-B14F-4D97-AF65-F5344CB8AC3E}">
        <p14:creationId xmlns:p14="http://schemas.microsoft.com/office/powerpoint/2010/main" val="20145259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47654" y="609600"/>
            <a:ext cx="7426348" cy="1002383"/>
          </a:xfrm>
        </p:spPr>
        <p:txBody>
          <a:bodyPr>
            <a:normAutofit fontScale="90000"/>
          </a:bodyPr>
          <a:lstStyle/>
          <a:p>
            <a:pPr algn="ctr"/>
            <a:r>
              <a:rPr lang="ru-RU" dirty="0" smtClean="0">
                <a:solidFill>
                  <a:srgbClr val="002060"/>
                </a:solidFill>
              </a:rPr>
              <a:t>Действия при возникновении несчастного случая</a:t>
            </a:r>
            <a:endParaRPr lang="ru-RU" dirty="0">
              <a:solidFill>
                <a:srgbClr val="002060"/>
              </a:solidFill>
            </a:endParaRPr>
          </a:p>
        </p:txBody>
      </p:sp>
      <p:pic>
        <p:nvPicPr>
          <p:cNvPr id="5" name="Объект 4"/>
          <p:cNvPicPr>
            <a:picLocks noGrp="1" noChangeAspect="1"/>
          </p:cNvPicPr>
          <p:nvPr>
            <p:ph idx="1"/>
          </p:nvPr>
        </p:nvPicPr>
        <p:blipFill>
          <a:blip r:embed="rId2"/>
          <a:stretch>
            <a:fillRect/>
          </a:stretch>
        </p:blipFill>
        <p:spPr>
          <a:xfrm>
            <a:off x="1611984" y="1626194"/>
            <a:ext cx="6919274" cy="5090908"/>
          </a:xfrm>
          <a:prstGeom prst="rect">
            <a:avLst/>
          </a:prstGeom>
        </p:spPr>
      </p:pic>
      <p:pic>
        <p:nvPicPr>
          <p:cNvPr id="6" name="Рисунок 5"/>
          <p:cNvPicPr>
            <a:picLocks noChangeAspect="1"/>
          </p:cNvPicPr>
          <p:nvPr/>
        </p:nvPicPr>
        <p:blipFill>
          <a:blip r:embed="rId3"/>
          <a:stretch>
            <a:fillRect/>
          </a:stretch>
        </p:blipFill>
        <p:spPr>
          <a:xfrm>
            <a:off x="8604847" y="0"/>
            <a:ext cx="3587153" cy="2912883"/>
          </a:xfrm>
          <a:prstGeom prst="rect">
            <a:avLst/>
          </a:prstGeom>
        </p:spPr>
      </p:pic>
    </p:spTree>
    <p:extLst>
      <p:ext uri="{BB962C8B-B14F-4D97-AF65-F5344CB8AC3E}">
        <p14:creationId xmlns:p14="http://schemas.microsoft.com/office/powerpoint/2010/main" val="32190657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00520" y="609600"/>
            <a:ext cx="7473482" cy="1058944"/>
          </a:xfrm>
        </p:spPr>
        <p:txBody>
          <a:bodyPr>
            <a:normAutofit fontScale="90000"/>
          </a:bodyPr>
          <a:lstStyle/>
          <a:p>
            <a:pPr algn="ctr"/>
            <a:r>
              <a:rPr lang="ru-RU" dirty="0" smtClean="0">
                <a:solidFill>
                  <a:srgbClr val="002060"/>
                </a:solidFill>
              </a:rPr>
              <a:t>Доврачебная помощь при переломах костей</a:t>
            </a:r>
            <a:endParaRPr lang="ru-RU" dirty="0">
              <a:solidFill>
                <a:srgbClr val="002060"/>
              </a:solidFill>
            </a:endParaRPr>
          </a:p>
        </p:txBody>
      </p:sp>
      <p:pic>
        <p:nvPicPr>
          <p:cNvPr id="5" name="Объект 4"/>
          <p:cNvPicPr>
            <a:picLocks noGrp="1" noChangeAspect="1"/>
          </p:cNvPicPr>
          <p:nvPr>
            <p:ph idx="1"/>
          </p:nvPr>
        </p:nvPicPr>
        <p:blipFill>
          <a:blip r:embed="rId2"/>
          <a:stretch>
            <a:fillRect/>
          </a:stretch>
        </p:blipFill>
        <p:spPr>
          <a:xfrm>
            <a:off x="267919" y="1668544"/>
            <a:ext cx="6286500" cy="1611984"/>
          </a:xfrm>
          <a:prstGeom prst="rect">
            <a:avLst/>
          </a:prstGeom>
        </p:spPr>
      </p:pic>
      <p:pic>
        <p:nvPicPr>
          <p:cNvPr id="6" name="Рисунок 5"/>
          <p:cNvPicPr>
            <a:picLocks noChangeAspect="1"/>
          </p:cNvPicPr>
          <p:nvPr/>
        </p:nvPicPr>
        <p:blipFill>
          <a:blip r:embed="rId3"/>
          <a:stretch>
            <a:fillRect/>
          </a:stretch>
        </p:blipFill>
        <p:spPr>
          <a:xfrm>
            <a:off x="6612770" y="2460396"/>
            <a:ext cx="5444112" cy="4397604"/>
          </a:xfrm>
          <a:prstGeom prst="rect">
            <a:avLst/>
          </a:prstGeom>
        </p:spPr>
      </p:pic>
    </p:spTree>
    <p:extLst>
      <p:ext uri="{BB962C8B-B14F-4D97-AF65-F5344CB8AC3E}">
        <p14:creationId xmlns:p14="http://schemas.microsoft.com/office/powerpoint/2010/main" val="12676948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53006" y="609600"/>
            <a:ext cx="7020996" cy="1162639"/>
          </a:xfrm>
        </p:spPr>
        <p:txBody>
          <a:bodyPr/>
          <a:lstStyle/>
          <a:p>
            <a:pPr algn="ctr"/>
            <a:r>
              <a:rPr lang="ru-RU" sz="3200" dirty="0">
                <a:solidFill>
                  <a:srgbClr val="002060"/>
                </a:solidFill>
              </a:rPr>
              <a:t>Доврачебная помощь при </a:t>
            </a:r>
            <a:r>
              <a:rPr lang="ru-RU" sz="3200" dirty="0" smtClean="0">
                <a:solidFill>
                  <a:srgbClr val="002060"/>
                </a:solidFill>
              </a:rPr>
              <a:t>микротравмах</a:t>
            </a:r>
            <a:endParaRPr lang="ru-RU" dirty="0"/>
          </a:p>
        </p:txBody>
      </p:sp>
      <p:pic>
        <p:nvPicPr>
          <p:cNvPr id="5" name="Объект 4"/>
          <p:cNvPicPr>
            <a:picLocks noGrp="1" noChangeAspect="1"/>
          </p:cNvPicPr>
          <p:nvPr>
            <p:ph idx="1"/>
          </p:nvPr>
        </p:nvPicPr>
        <p:blipFill>
          <a:blip r:embed="rId2"/>
          <a:stretch>
            <a:fillRect/>
          </a:stretch>
        </p:blipFill>
        <p:spPr>
          <a:xfrm>
            <a:off x="390468" y="1687439"/>
            <a:ext cx="6286500" cy="1434084"/>
          </a:xfrm>
          <a:prstGeom prst="rect">
            <a:avLst/>
          </a:prstGeom>
        </p:spPr>
      </p:pic>
      <p:pic>
        <p:nvPicPr>
          <p:cNvPr id="6" name="Рисунок 5"/>
          <p:cNvPicPr>
            <a:picLocks noChangeAspect="1"/>
          </p:cNvPicPr>
          <p:nvPr/>
        </p:nvPicPr>
        <p:blipFill>
          <a:blip r:embed="rId3"/>
          <a:stretch>
            <a:fillRect/>
          </a:stretch>
        </p:blipFill>
        <p:spPr>
          <a:xfrm>
            <a:off x="6676968" y="2998974"/>
            <a:ext cx="4876800" cy="3657600"/>
          </a:xfrm>
          <a:prstGeom prst="rect">
            <a:avLst/>
          </a:prstGeom>
        </p:spPr>
      </p:pic>
    </p:spTree>
    <p:extLst>
      <p:ext uri="{BB962C8B-B14F-4D97-AF65-F5344CB8AC3E}">
        <p14:creationId xmlns:p14="http://schemas.microsoft.com/office/powerpoint/2010/main" val="9225592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4214" y="609600"/>
            <a:ext cx="7369788" cy="691299"/>
          </a:xfrm>
        </p:spPr>
        <p:txBody>
          <a:bodyPr/>
          <a:lstStyle/>
          <a:p>
            <a:pPr algn="ctr"/>
            <a:r>
              <a:rPr lang="ru-RU" dirty="0" smtClean="0">
                <a:solidFill>
                  <a:srgbClr val="002060"/>
                </a:solidFill>
              </a:rPr>
              <a:t>Первая помощь при ожоге</a:t>
            </a:r>
            <a:endParaRPr lang="ru-RU" dirty="0">
              <a:solidFill>
                <a:srgbClr val="002060"/>
              </a:solidFill>
            </a:endParaRPr>
          </a:p>
        </p:txBody>
      </p:sp>
      <p:sp>
        <p:nvSpPr>
          <p:cNvPr id="3" name="Объект 2"/>
          <p:cNvSpPr>
            <a:spLocks noGrp="1"/>
          </p:cNvSpPr>
          <p:nvPr>
            <p:ph idx="1"/>
          </p:nvPr>
        </p:nvSpPr>
        <p:spPr>
          <a:xfrm>
            <a:off x="677333" y="2045616"/>
            <a:ext cx="9220811" cy="3996965"/>
          </a:xfrm>
        </p:spPr>
        <p:txBody>
          <a:bodyPr>
            <a:normAutofit fontScale="62500" lnSpcReduction="20000"/>
          </a:bodyPr>
          <a:lstStyle/>
          <a:p>
            <a:r>
              <a:rPr lang="ru-RU" dirty="0"/>
              <a:t>При ожоге глаза приготовить примочку из раствора борной кислоты: 1 чайная ложка на 1 стакан кипяченой воды комнатной температуры.</a:t>
            </a:r>
          </a:p>
          <a:p>
            <a:r>
              <a:rPr lang="ru-RU" dirty="0"/>
              <a:t>При ожогах кожи второй и третьей степени, наложить повязку, соблюдая осторожность. Перевязочный материал нужно смочить раствором марганцовокислого калия, 2-5% раствора спирта. Не смазывать йодом.</a:t>
            </a:r>
          </a:p>
          <a:p>
            <a:r>
              <a:rPr lang="ru-RU" dirty="0"/>
              <a:t>При ожогах рта, глотки, пищевода горячей водой следует дать остуженную кипяченную воду, или кусочки чистого льда, или кусочки сливочного масла.</a:t>
            </a:r>
          </a:p>
          <a:p>
            <a:r>
              <a:rPr lang="ru-RU" dirty="0"/>
              <a:t>При ожогах четвертой степени – обернуть чистой простыней, дать обильное питье, согреть. Поливать обожжённое место раствором: 1 чайная ложка соли и ½ чайная ложка соды на 1 стакан воды. На обожжённую конечность поверх повязки наложить шину.</a:t>
            </a:r>
          </a:p>
          <a:p>
            <a:r>
              <a:rPr lang="ru-RU" dirty="0"/>
              <a:t>При ожогах, вызванных кислотами, едкими щелочами, промокнуть салфеткой остатки вещества и немедленно промыть пораженный участок в течении 15-20 минут сильной струей воды.</a:t>
            </a:r>
          </a:p>
          <a:p>
            <a:r>
              <a:rPr lang="ru-RU" dirty="0"/>
              <a:t> При ожоге кислотами промокнуть салфеткой остатки кислоты, промыть обожженное место раствором: 1 чайная ложка соды на 1 стакан воды и, смочив в растворе салфетку, приложить к обожженному месту.</a:t>
            </a:r>
          </a:p>
          <a:p>
            <a:r>
              <a:rPr lang="ru-RU" dirty="0"/>
              <a:t>При ожоге щелочью использовать столовый уксус пополам с водой. Затем доставить пострадавшего в лечебное учреждение.</a:t>
            </a:r>
          </a:p>
          <a:p>
            <a:r>
              <a:rPr lang="ru-RU" dirty="0" smtClean="0"/>
              <a:t> </a:t>
            </a:r>
            <a:r>
              <a:rPr lang="ru-RU" dirty="0"/>
              <a:t>Помощь при солнечном и тепловом ударах.</a:t>
            </a:r>
          </a:p>
          <a:p>
            <a:r>
              <a:rPr lang="ru-RU" dirty="0"/>
              <a:t>При солнечном ударе потеря сознания может наступить внезапно. Необходимо уложить пострадавшего в тень, лучше на легком ветру, слегка приподнять голову. Потереть голову влажным полотенцем. Дать выпить солоноватой воды. Когда больной придет в себя, дать обильное прохладное питье, крепко заваренный чай.</a:t>
            </a:r>
          </a:p>
          <a:p>
            <a:endParaRPr lang="ru-RU" dirty="0"/>
          </a:p>
        </p:txBody>
      </p:sp>
      <p:pic>
        <p:nvPicPr>
          <p:cNvPr id="5" name="Рисунок 4"/>
          <p:cNvPicPr>
            <a:picLocks noChangeAspect="1"/>
          </p:cNvPicPr>
          <p:nvPr/>
        </p:nvPicPr>
        <p:blipFill>
          <a:blip r:embed="rId2"/>
          <a:stretch>
            <a:fillRect/>
          </a:stretch>
        </p:blipFill>
        <p:spPr>
          <a:xfrm>
            <a:off x="9068586" y="0"/>
            <a:ext cx="3128840" cy="2078383"/>
          </a:xfrm>
          <a:prstGeom prst="rect">
            <a:avLst/>
          </a:prstGeom>
        </p:spPr>
      </p:pic>
    </p:spTree>
    <p:extLst>
      <p:ext uri="{BB962C8B-B14F-4D97-AF65-F5344CB8AC3E}">
        <p14:creationId xmlns:p14="http://schemas.microsoft.com/office/powerpoint/2010/main" val="42822725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60774" y="405354"/>
            <a:ext cx="7313227" cy="593887"/>
          </a:xfrm>
        </p:spPr>
        <p:txBody>
          <a:bodyPr>
            <a:normAutofit fontScale="90000"/>
          </a:bodyPr>
          <a:lstStyle/>
          <a:p>
            <a:pPr algn="ctr"/>
            <a:r>
              <a:rPr lang="ru-RU" dirty="0" smtClean="0">
                <a:solidFill>
                  <a:srgbClr val="002060"/>
                </a:solidFill>
              </a:rPr>
              <a:t>Помощь при укусах насекомых</a:t>
            </a:r>
            <a:endParaRPr lang="ru-RU" dirty="0">
              <a:solidFill>
                <a:srgbClr val="002060"/>
              </a:solidFill>
            </a:endParaRPr>
          </a:p>
        </p:txBody>
      </p:sp>
      <p:pic>
        <p:nvPicPr>
          <p:cNvPr id="5" name="Объект 4"/>
          <p:cNvPicPr>
            <a:picLocks noGrp="1" noChangeAspect="1"/>
          </p:cNvPicPr>
          <p:nvPr>
            <p:ph idx="1"/>
          </p:nvPr>
        </p:nvPicPr>
        <p:blipFill>
          <a:blip r:embed="rId2"/>
          <a:stretch>
            <a:fillRect/>
          </a:stretch>
        </p:blipFill>
        <p:spPr>
          <a:xfrm>
            <a:off x="2036188" y="999241"/>
            <a:ext cx="6286500" cy="2183892"/>
          </a:xfrm>
          <a:prstGeom prst="rect">
            <a:avLst/>
          </a:prstGeom>
        </p:spPr>
      </p:pic>
      <p:pic>
        <p:nvPicPr>
          <p:cNvPr id="6" name="Рисунок 5"/>
          <p:cNvPicPr>
            <a:picLocks noChangeAspect="1"/>
          </p:cNvPicPr>
          <p:nvPr/>
        </p:nvPicPr>
        <p:blipFill>
          <a:blip r:embed="rId3"/>
          <a:stretch>
            <a:fillRect/>
          </a:stretch>
        </p:blipFill>
        <p:spPr>
          <a:xfrm>
            <a:off x="1222924" y="3082565"/>
            <a:ext cx="8788925" cy="3775435"/>
          </a:xfrm>
          <a:prstGeom prst="rect">
            <a:avLst/>
          </a:prstGeom>
        </p:spPr>
      </p:pic>
    </p:spTree>
    <p:extLst>
      <p:ext uri="{BB962C8B-B14F-4D97-AF65-F5344CB8AC3E}">
        <p14:creationId xmlns:p14="http://schemas.microsoft.com/office/powerpoint/2010/main" val="28183281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57080" y="609600"/>
            <a:ext cx="3205114" cy="578177"/>
          </a:xfrm>
        </p:spPr>
        <p:txBody>
          <a:bodyPr>
            <a:normAutofit fontScale="90000"/>
          </a:bodyPr>
          <a:lstStyle/>
          <a:p>
            <a:r>
              <a:rPr lang="ru-RU" dirty="0" smtClean="0">
                <a:solidFill>
                  <a:srgbClr val="002060"/>
                </a:solidFill>
              </a:rPr>
              <a:t>Обморожение</a:t>
            </a:r>
            <a:endParaRPr lang="ru-RU" dirty="0">
              <a:solidFill>
                <a:srgbClr val="002060"/>
              </a:solidFill>
            </a:endParaRPr>
          </a:p>
        </p:txBody>
      </p:sp>
      <p:pic>
        <p:nvPicPr>
          <p:cNvPr id="5" name="Объект 4"/>
          <p:cNvPicPr>
            <a:picLocks noGrp="1" noChangeAspect="1"/>
          </p:cNvPicPr>
          <p:nvPr>
            <p:ph idx="1"/>
          </p:nvPr>
        </p:nvPicPr>
        <p:blipFill>
          <a:blip r:embed="rId2"/>
          <a:stretch>
            <a:fillRect/>
          </a:stretch>
        </p:blipFill>
        <p:spPr>
          <a:xfrm>
            <a:off x="428175" y="1772240"/>
            <a:ext cx="5812370" cy="1966392"/>
          </a:xfrm>
          <a:prstGeom prst="rect">
            <a:avLst/>
          </a:prstGeom>
        </p:spPr>
      </p:pic>
      <p:pic>
        <p:nvPicPr>
          <p:cNvPr id="6" name="Рисунок 5"/>
          <p:cNvPicPr>
            <a:picLocks noChangeAspect="1"/>
          </p:cNvPicPr>
          <p:nvPr/>
        </p:nvPicPr>
        <p:blipFill>
          <a:blip r:embed="rId3"/>
          <a:stretch>
            <a:fillRect/>
          </a:stretch>
        </p:blipFill>
        <p:spPr>
          <a:xfrm>
            <a:off x="6649164" y="0"/>
            <a:ext cx="5360586" cy="6857999"/>
          </a:xfrm>
          <a:prstGeom prst="rect">
            <a:avLst/>
          </a:prstGeom>
        </p:spPr>
      </p:pic>
    </p:spTree>
    <p:extLst>
      <p:ext uri="{BB962C8B-B14F-4D97-AF65-F5344CB8AC3E}">
        <p14:creationId xmlns:p14="http://schemas.microsoft.com/office/powerpoint/2010/main" val="41484800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73517" y="375812"/>
            <a:ext cx="2884603" cy="681872"/>
          </a:xfrm>
        </p:spPr>
        <p:txBody>
          <a:bodyPr>
            <a:normAutofit/>
          </a:bodyPr>
          <a:lstStyle/>
          <a:p>
            <a:r>
              <a:rPr lang="ru-RU" dirty="0" smtClean="0">
                <a:solidFill>
                  <a:srgbClr val="002060"/>
                </a:solidFill>
              </a:rPr>
              <a:t>УТОПЛЕНИЕ</a:t>
            </a:r>
            <a:endParaRPr lang="ru-RU" dirty="0">
              <a:solidFill>
                <a:srgbClr val="002060"/>
              </a:solidFill>
            </a:endParaRPr>
          </a:p>
        </p:txBody>
      </p:sp>
      <p:pic>
        <p:nvPicPr>
          <p:cNvPr id="5" name="Объект 4"/>
          <p:cNvPicPr>
            <a:picLocks noGrp="1" noChangeAspect="1"/>
          </p:cNvPicPr>
          <p:nvPr>
            <p:ph idx="1"/>
          </p:nvPr>
        </p:nvPicPr>
        <p:blipFill>
          <a:blip r:embed="rId2"/>
          <a:stretch>
            <a:fillRect/>
          </a:stretch>
        </p:blipFill>
        <p:spPr>
          <a:xfrm>
            <a:off x="349380" y="1408170"/>
            <a:ext cx="7717799" cy="3163830"/>
          </a:xfrm>
          <a:prstGeom prst="rect">
            <a:avLst/>
          </a:prstGeom>
        </p:spPr>
      </p:pic>
      <p:pic>
        <p:nvPicPr>
          <p:cNvPr id="6" name="Рисунок 5"/>
          <p:cNvPicPr>
            <a:picLocks noChangeAspect="1"/>
          </p:cNvPicPr>
          <p:nvPr/>
        </p:nvPicPr>
        <p:blipFill>
          <a:blip r:embed="rId3"/>
          <a:stretch>
            <a:fillRect/>
          </a:stretch>
        </p:blipFill>
        <p:spPr>
          <a:xfrm>
            <a:off x="7371761" y="2969443"/>
            <a:ext cx="4820239" cy="3888557"/>
          </a:xfrm>
          <a:prstGeom prst="rect">
            <a:avLst/>
          </a:prstGeom>
        </p:spPr>
      </p:pic>
    </p:spTree>
    <p:extLst>
      <p:ext uri="{BB962C8B-B14F-4D97-AF65-F5344CB8AC3E}">
        <p14:creationId xmlns:p14="http://schemas.microsoft.com/office/powerpoint/2010/main" val="12747135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09946" y="609600"/>
            <a:ext cx="7464056" cy="700726"/>
          </a:xfrm>
        </p:spPr>
        <p:txBody>
          <a:bodyPr>
            <a:normAutofit/>
          </a:bodyPr>
          <a:lstStyle/>
          <a:p>
            <a:pPr algn="ctr"/>
            <a:r>
              <a:rPr lang="ru-RU" dirty="0" smtClean="0">
                <a:solidFill>
                  <a:srgbClr val="002060"/>
                </a:solidFill>
              </a:rPr>
              <a:t>Первая помощь при ранениях</a:t>
            </a:r>
            <a:endParaRPr lang="ru-RU" dirty="0">
              <a:solidFill>
                <a:srgbClr val="002060"/>
              </a:solidFill>
            </a:endParaRPr>
          </a:p>
        </p:txBody>
      </p:sp>
      <p:pic>
        <p:nvPicPr>
          <p:cNvPr id="5" name="Объект 4"/>
          <p:cNvPicPr>
            <a:picLocks noGrp="1" noChangeAspect="1"/>
          </p:cNvPicPr>
          <p:nvPr>
            <p:ph idx="1"/>
          </p:nvPr>
        </p:nvPicPr>
        <p:blipFill>
          <a:blip r:embed="rId2"/>
          <a:stretch>
            <a:fillRect/>
          </a:stretch>
        </p:blipFill>
        <p:spPr>
          <a:xfrm>
            <a:off x="854697" y="1402325"/>
            <a:ext cx="7458830" cy="4055795"/>
          </a:xfrm>
          <a:prstGeom prst="rect">
            <a:avLst/>
          </a:prstGeom>
        </p:spPr>
      </p:pic>
      <p:pic>
        <p:nvPicPr>
          <p:cNvPr id="6" name="Рисунок 5"/>
          <p:cNvPicPr>
            <a:picLocks noChangeAspect="1"/>
          </p:cNvPicPr>
          <p:nvPr/>
        </p:nvPicPr>
        <p:blipFill>
          <a:blip r:embed="rId3"/>
          <a:stretch>
            <a:fillRect/>
          </a:stretch>
        </p:blipFill>
        <p:spPr>
          <a:xfrm>
            <a:off x="8201320" y="1402325"/>
            <a:ext cx="3924692" cy="4044098"/>
          </a:xfrm>
          <a:prstGeom prst="rect">
            <a:avLst/>
          </a:prstGeom>
        </p:spPr>
      </p:pic>
    </p:spTree>
    <p:extLst>
      <p:ext uri="{BB962C8B-B14F-4D97-AF65-F5344CB8AC3E}">
        <p14:creationId xmlns:p14="http://schemas.microsoft.com/office/powerpoint/2010/main" val="36467749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49690" y="609600"/>
            <a:ext cx="7624311" cy="606458"/>
          </a:xfrm>
        </p:spPr>
        <p:txBody>
          <a:bodyPr>
            <a:normAutofit fontScale="90000"/>
          </a:bodyPr>
          <a:lstStyle/>
          <a:p>
            <a:pPr algn="ctr"/>
            <a:r>
              <a:rPr lang="ru-RU" dirty="0" smtClean="0">
                <a:solidFill>
                  <a:srgbClr val="002060"/>
                </a:solidFill>
              </a:rPr>
              <a:t>Первая помощь при кровотечениях</a:t>
            </a:r>
            <a:endParaRPr lang="ru-RU" dirty="0">
              <a:solidFill>
                <a:srgbClr val="002060"/>
              </a:solidFill>
            </a:endParaRPr>
          </a:p>
        </p:txBody>
      </p:sp>
      <p:pic>
        <p:nvPicPr>
          <p:cNvPr id="5" name="Объект 4"/>
          <p:cNvPicPr>
            <a:picLocks noGrp="1" noChangeAspect="1"/>
          </p:cNvPicPr>
          <p:nvPr>
            <p:ph idx="1"/>
          </p:nvPr>
        </p:nvPicPr>
        <p:blipFill>
          <a:blip r:embed="rId2"/>
          <a:stretch>
            <a:fillRect/>
          </a:stretch>
        </p:blipFill>
        <p:spPr>
          <a:xfrm>
            <a:off x="848412" y="1123275"/>
            <a:ext cx="6042582" cy="5512301"/>
          </a:xfrm>
          <a:prstGeom prst="rect">
            <a:avLst/>
          </a:prstGeom>
        </p:spPr>
      </p:pic>
      <p:pic>
        <p:nvPicPr>
          <p:cNvPr id="6" name="Рисунок 5"/>
          <p:cNvPicPr>
            <a:picLocks noChangeAspect="1"/>
          </p:cNvPicPr>
          <p:nvPr/>
        </p:nvPicPr>
        <p:blipFill>
          <a:blip r:embed="rId3"/>
          <a:stretch>
            <a:fillRect/>
          </a:stretch>
        </p:blipFill>
        <p:spPr>
          <a:xfrm>
            <a:off x="6986451" y="1123275"/>
            <a:ext cx="5126991" cy="5734725"/>
          </a:xfrm>
          <a:prstGeom prst="rect">
            <a:avLst/>
          </a:prstGeom>
        </p:spPr>
      </p:pic>
    </p:spTree>
    <p:extLst>
      <p:ext uri="{BB962C8B-B14F-4D97-AF65-F5344CB8AC3E}">
        <p14:creationId xmlns:p14="http://schemas.microsoft.com/office/powerpoint/2010/main" val="11533461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solidFill>
                  <a:srgbClr val="FF0000"/>
                </a:solidFill>
              </a:rPr>
              <a:t>Трудовой договор</a:t>
            </a:r>
            <a:br>
              <a:rPr lang="ru-RU" dirty="0">
                <a:solidFill>
                  <a:srgbClr val="FF0000"/>
                </a:solidFill>
              </a:rPr>
            </a:br>
            <a:endParaRPr lang="ru-RU" dirty="0">
              <a:solidFill>
                <a:srgbClr val="FF0000"/>
              </a:solidFill>
            </a:endParaRPr>
          </a:p>
        </p:txBody>
      </p:sp>
      <p:sp>
        <p:nvSpPr>
          <p:cNvPr id="3" name="Объект 2"/>
          <p:cNvSpPr>
            <a:spLocks noGrp="1"/>
          </p:cNvSpPr>
          <p:nvPr>
            <p:ph idx="1"/>
          </p:nvPr>
        </p:nvSpPr>
        <p:spPr>
          <a:xfrm>
            <a:off x="677334" y="1388226"/>
            <a:ext cx="8596668" cy="2552008"/>
          </a:xfrm>
        </p:spPr>
        <p:txBody>
          <a:bodyPr>
            <a:normAutofit/>
          </a:bodyPr>
          <a:lstStyle/>
          <a:p>
            <a:pPr marL="0" indent="0">
              <a:buNone/>
            </a:pPr>
            <a:r>
              <a:rPr lang="ru-RU" b="1" dirty="0">
                <a:solidFill>
                  <a:schemeClr val="tx1"/>
                </a:solidFill>
                <a:latin typeface="Calibri Light" panose="020F0302020204030204" pitchFamily="34" charset="0"/>
                <a:cs typeface="Calibri Light" panose="020F0302020204030204" pitchFamily="34" charset="0"/>
              </a:rPr>
              <a:t>Подавая заявление о приеме Вас на работу </a:t>
            </a:r>
            <a:r>
              <a:rPr lang="ru-RU" b="1" dirty="0" smtClean="0">
                <a:solidFill>
                  <a:schemeClr val="tx1"/>
                </a:solidFill>
                <a:latin typeface="Calibri Light" panose="020F0302020204030204" pitchFamily="34" charset="0"/>
                <a:cs typeface="Calibri Light" panose="020F0302020204030204" pitchFamily="34" charset="0"/>
              </a:rPr>
              <a:t>, </a:t>
            </a:r>
            <a:r>
              <a:rPr lang="ru-RU" b="1" dirty="0">
                <a:solidFill>
                  <a:schemeClr val="tx1"/>
                </a:solidFill>
                <a:latin typeface="Calibri Light" panose="020F0302020204030204" pitchFamily="34" charset="0"/>
                <a:cs typeface="Calibri Light" panose="020F0302020204030204" pitchFamily="34" charset="0"/>
              </a:rPr>
              <a:t>Вы заключаете тем самым трудовой договор, сущность которого с юридической точки зрения заключается в следующем. Трудовой договор есть соглашение между Вами и организацией, по которому Вы обязуетесь выполнять работу по определенной специальности, квалификации или должности с подчинением внутреннему трудовому распорядку, а муниципальное учреждение обязуется выплачивать Вам заработную плату и обеспечивать условия труда, предусмотренные законодательством о труде. Администрация не вправе требовать от Вас выполнения работы, не обусловленной должностной инструкцией.</a:t>
            </a:r>
          </a:p>
        </p:txBody>
      </p:sp>
      <p:pic>
        <p:nvPicPr>
          <p:cNvPr id="5" name="Рисунок 4"/>
          <p:cNvPicPr>
            <a:picLocks noChangeAspect="1"/>
          </p:cNvPicPr>
          <p:nvPr/>
        </p:nvPicPr>
        <p:blipFill>
          <a:blip r:embed="rId2"/>
          <a:stretch>
            <a:fillRect/>
          </a:stretch>
        </p:blipFill>
        <p:spPr>
          <a:xfrm>
            <a:off x="2083323" y="3693005"/>
            <a:ext cx="6551630" cy="2912953"/>
          </a:xfrm>
          <a:prstGeom prst="rect">
            <a:avLst/>
          </a:prstGeom>
        </p:spPr>
      </p:pic>
    </p:spTree>
    <p:extLst>
      <p:ext uri="{BB962C8B-B14F-4D97-AF65-F5344CB8AC3E}">
        <p14:creationId xmlns:p14="http://schemas.microsoft.com/office/powerpoint/2010/main" val="33658485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39884" y="609600"/>
            <a:ext cx="7134118" cy="992957"/>
          </a:xfrm>
        </p:spPr>
        <p:txBody>
          <a:bodyPr>
            <a:normAutofit fontScale="90000"/>
          </a:bodyPr>
          <a:lstStyle/>
          <a:p>
            <a:pPr algn="ctr"/>
            <a:r>
              <a:rPr lang="ru-RU" dirty="0" smtClean="0">
                <a:solidFill>
                  <a:srgbClr val="002060"/>
                </a:solidFill>
              </a:rPr>
              <a:t>Первая помощь при поражениях электрическим током</a:t>
            </a:r>
            <a:endParaRPr lang="ru-RU" dirty="0">
              <a:solidFill>
                <a:srgbClr val="002060"/>
              </a:solidFill>
            </a:endParaRPr>
          </a:p>
        </p:txBody>
      </p:sp>
      <p:pic>
        <p:nvPicPr>
          <p:cNvPr id="5" name="Объект 4"/>
          <p:cNvPicPr>
            <a:picLocks noGrp="1" noChangeAspect="1"/>
          </p:cNvPicPr>
          <p:nvPr>
            <p:ph idx="1"/>
          </p:nvPr>
        </p:nvPicPr>
        <p:blipFill>
          <a:blip r:embed="rId2"/>
          <a:stretch>
            <a:fillRect/>
          </a:stretch>
        </p:blipFill>
        <p:spPr>
          <a:xfrm>
            <a:off x="381042" y="1731046"/>
            <a:ext cx="6286500" cy="3288792"/>
          </a:xfrm>
          <a:prstGeom prst="rect">
            <a:avLst/>
          </a:prstGeom>
        </p:spPr>
      </p:pic>
      <p:pic>
        <p:nvPicPr>
          <p:cNvPr id="8" name="Рисунок 7"/>
          <p:cNvPicPr>
            <a:picLocks noChangeAspect="1"/>
          </p:cNvPicPr>
          <p:nvPr/>
        </p:nvPicPr>
        <p:blipFill>
          <a:blip r:embed="rId3"/>
          <a:stretch>
            <a:fillRect/>
          </a:stretch>
        </p:blipFill>
        <p:spPr>
          <a:xfrm>
            <a:off x="7777113" y="1150070"/>
            <a:ext cx="4506013" cy="5707930"/>
          </a:xfrm>
          <a:prstGeom prst="rect">
            <a:avLst/>
          </a:prstGeom>
        </p:spPr>
      </p:pic>
    </p:spTree>
    <p:extLst>
      <p:ext uri="{BB962C8B-B14F-4D97-AF65-F5344CB8AC3E}">
        <p14:creationId xmlns:p14="http://schemas.microsoft.com/office/powerpoint/2010/main" val="22225399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ChangeAspect="1"/>
          </p:cNvGraphicFramePr>
          <p:nvPr>
            <p:extLst>
              <p:ext uri="{D42A27DB-BD31-4B8C-83A1-F6EECF244321}">
                <p14:modId xmlns:p14="http://schemas.microsoft.com/office/powerpoint/2010/main" val="816962424"/>
              </p:ext>
            </p:extLst>
          </p:nvPr>
        </p:nvGraphicFramePr>
        <p:xfrm>
          <a:off x="92074" y="92075"/>
          <a:ext cx="11991069" cy="6843397"/>
        </p:xfrm>
        <a:graphic>
          <a:graphicData uri="http://schemas.openxmlformats.org/presentationml/2006/ole">
            <mc:AlternateContent xmlns:mc="http://schemas.openxmlformats.org/markup-compatibility/2006">
              <mc:Choice xmlns:v="urn:schemas-microsoft-com:vml" Requires="v">
                <p:oleObj spid="_x0000_s1026" name="Acrobat Document" r:id="rId3" imgW="8019946" imgH="5667372" progId="AcroExch.Document.DC">
                  <p:embed/>
                </p:oleObj>
              </mc:Choice>
              <mc:Fallback>
                <p:oleObj name="Acrobat Document" r:id="rId3" imgW="8019946" imgH="5667372" progId="AcroExch.Document.DC">
                  <p:embed/>
                  <p:pic>
                    <p:nvPicPr>
                      <p:cNvPr id="0" name=""/>
                      <p:cNvPicPr/>
                      <p:nvPr/>
                    </p:nvPicPr>
                    <p:blipFill>
                      <a:blip r:embed="rId4"/>
                      <a:stretch>
                        <a:fillRect/>
                      </a:stretch>
                    </p:blipFill>
                    <p:spPr>
                      <a:xfrm>
                        <a:off x="92074" y="92075"/>
                        <a:ext cx="11991069" cy="6843397"/>
                      </a:xfrm>
                      <a:prstGeom prst="rect">
                        <a:avLst/>
                      </a:prstGeom>
                    </p:spPr>
                  </p:pic>
                </p:oleObj>
              </mc:Fallback>
            </mc:AlternateContent>
          </a:graphicData>
        </a:graphic>
      </p:graphicFrame>
    </p:spTree>
    <p:extLst>
      <p:ext uri="{BB962C8B-B14F-4D97-AF65-F5344CB8AC3E}">
        <p14:creationId xmlns:p14="http://schemas.microsoft.com/office/powerpoint/2010/main" val="9657092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pPr algn="ctr"/>
            <a:r>
              <a:rPr lang="ru-RU" dirty="0" smtClean="0"/>
              <a:t>СПАСИБО ЗА ВНИМАНИЕ!</a:t>
            </a:r>
            <a:endParaRPr lang="ru-RU" dirty="0"/>
          </a:p>
        </p:txBody>
      </p:sp>
    </p:spTree>
    <p:extLst>
      <p:ext uri="{BB962C8B-B14F-4D97-AF65-F5344CB8AC3E}">
        <p14:creationId xmlns:p14="http://schemas.microsoft.com/office/powerpoint/2010/main" val="1293668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4356" y="609601"/>
            <a:ext cx="6591993" cy="737062"/>
          </a:xfrm>
        </p:spPr>
        <p:txBody>
          <a:bodyPr/>
          <a:lstStyle/>
          <a:p>
            <a:pPr algn="ctr"/>
            <a:r>
              <a:rPr lang="ru-RU" b="1" dirty="0" smtClean="0"/>
              <a:t>Рабочее время</a:t>
            </a:r>
            <a:endParaRPr lang="ru-RU" b="1" dirty="0"/>
          </a:p>
        </p:txBody>
      </p:sp>
      <p:sp>
        <p:nvSpPr>
          <p:cNvPr id="3" name="Объект 2"/>
          <p:cNvSpPr>
            <a:spLocks noGrp="1"/>
          </p:cNvSpPr>
          <p:nvPr>
            <p:ph idx="1"/>
          </p:nvPr>
        </p:nvSpPr>
        <p:spPr>
          <a:xfrm>
            <a:off x="989215" y="1221971"/>
            <a:ext cx="8046720" cy="3582785"/>
          </a:xfrm>
        </p:spPr>
        <p:txBody>
          <a:bodyPr>
            <a:normAutofit fontScale="85000" lnSpcReduction="10000"/>
          </a:bodyPr>
          <a:lstStyle/>
          <a:p>
            <a:pPr marL="0" indent="0">
              <a:buNone/>
            </a:pPr>
            <a:r>
              <a:rPr lang="ru-RU" sz="1600" b="1" i="1" dirty="0" smtClean="0">
                <a:solidFill>
                  <a:schemeClr val="tx1"/>
                </a:solidFill>
              </a:rPr>
              <a:t>Рабочее время </a:t>
            </a:r>
            <a:r>
              <a:rPr lang="ru-RU" sz="1600" i="1" dirty="0" smtClean="0">
                <a:solidFill>
                  <a:schemeClr val="tx1"/>
                </a:solidFill>
              </a:rPr>
              <a:t>–</a:t>
            </a:r>
            <a:r>
              <a:rPr lang="ru-RU" sz="1600" dirty="0" smtClean="0">
                <a:solidFill>
                  <a:schemeClr val="tx1"/>
                </a:solidFill>
              </a:rPr>
              <a:t> время, в течение которого работник в соответствии с правилами внутреннего </a:t>
            </a:r>
            <a:r>
              <a:rPr lang="ru-RU" sz="1600" dirty="0" smtClean="0">
                <a:solidFill>
                  <a:schemeClr val="tx1"/>
                </a:solidFill>
                <a:latin typeface="Bookman Old Style" panose="02050604050505020204" pitchFamily="18" charset="0"/>
              </a:rPr>
              <a:t>трудового распорядка и условиями трудового договора должен исполнять трудовые обязанности, а также иные периоды времени, которые в соответствии с законами и иными нормативами правовыми актами относятся к рабочему времени.</a:t>
            </a:r>
            <a:endParaRPr lang="ru-RU" sz="1600" dirty="0">
              <a:solidFill>
                <a:schemeClr val="tx1"/>
              </a:solidFill>
              <a:latin typeface="Bookman Old Style" panose="02050604050505020204" pitchFamily="18" charset="0"/>
            </a:endParaRPr>
          </a:p>
          <a:p>
            <a:pPr marL="0" indent="0">
              <a:buNone/>
            </a:pPr>
            <a:r>
              <a:rPr lang="ru-RU" sz="1600" i="1" dirty="0" smtClean="0">
                <a:solidFill>
                  <a:schemeClr val="tx1"/>
                </a:solidFill>
              </a:rPr>
              <a:t>Нормальная продолжительность рабочего времени не может превышать </a:t>
            </a:r>
            <a:r>
              <a:rPr lang="ru-RU" sz="1600" b="1" i="1" dirty="0" smtClean="0">
                <a:solidFill>
                  <a:schemeClr val="tx1"/>
                </a:solidFill>
              </a:rPr>
              <a:t>40 часов в неделю.</a:t>
            </a:r>
          </a:p>
          <a:p>
            <a:pPr marL="0" indent="0">
              <a:buNone/>
            </a:pPr>
            <a:r>
              <a:rPr lang="ru-RU" sz="1600" dirty="0" smtClean="0">
                <a:solidFill>
                  <a:schemeClr val="tx1"/>
                </a:solidFill>
              </a:rPr>
              <a:t>Для рабочих и служащих моложе </a:t>
            </a:r>
            <a:r>
              <a:rPr lang="ru-RU" sz="1600" b="1" i="1" dirty="0" smtClean="0">
                <a:solidFill>
                  <a:schemeClr val="tx1"/>
                </a:solidFill>
              </a:rPr>
              <a:t>18 лет </a:t>
            </a:r>
            <a:r>
              <a:rPr lang="ru-RU" sz="1600" dirty="0" smtClean="0">
                <a:solidFill>
                  <a:schemeClr val="tx1"/>
                </a:solidFill>
              </a:rPr>
              <a:t>устанавливаются сокращенная продолжительность рабочего времени:</a:t>
            </a:r>
          </a:p>
          <a:p>
            <a:pPr>
              <a:buFontTx/>
              <a:buChar char="-"/>
            </a:pPr>
            <a:r>
              <a:rPr lang="ru-RU" sz="1600" dirty="0" smtClean="0">
                <a:solidFill>
                  <a:schemeClr val="tx1"/>
                </a:solidFill>
              </a:rPr>
              <a:t>От 16-до 18 лет – </a:t>
            </a:r>
            <a:r>
              <a:rPr lang="ru-RU" sz="1600" b="1" i="1" dirty="0" smtClean="0">
                <a:solidFill>
                  <a:schemeClr val="tx1"/>
                </a:solidFill>
              </a:rPr>
              <a:t>36 часов</a:t>
            </a:r>
          </a:p>
          <a:p>
            <a:pPr>
              <a:buFontTx/>
              <a:buChar char="-"/>
            </a:pPr>
            <a:r>
              <a:rPr lang="ru-RU" sz="1600" dirty="0" smtClean="0">
                <a:solidFill>
                  <a:schemeClr val="tx1"/>
                </a:solidFill>
              </a:rPr>
              <a:t>От 15 до 16 лет – </a:t>
            </a:r>
            <a:r>
              <a:rPr lang="ru-RU" sz="1600" b="1" i="1" dirty="0" smtClean="0">
                <a:solidFill>
                  <a:schemeClr val="tx1"/>
                </a:solidFill>
              </a:rPr>
              <a:t>24 часа в неделю.</a:t>
            </a:r>
          </a:p>
          <a:p>
            <a:pPr marL="0" indent="0">
              <a:buNone/>
            </a:pPr>
            <a:r>
              <a:rPr lang="ru-RU" sz="1600" dirty="0" smtClean="0">
                <a:solidFill>
                  <a:schemeClr val="tx1"/>
                </a:solidFill>
              </a:rPr>
              <a:t>Для рабочих и служащих, занятых на работах с </a:t>
            </a:r>
            <a:r>
              <a:rPr lang="ru-RU" sz="1600" b="1" i="1" dirty="0" smtClean="0">
                <a:solidFill>
                  <a:schemeClr val="tx1"/>
                </a:solidFill>
              </a:rPr>
              <a:t>вредными условиями труда</a:t>
            </a:r>
            <a:r>
              <a:rPr lang="ru-RU" sz="1600" dirty="0" smtClean="0">
                <a:solidFill>
                  <a:schemeClr val="tx1"/>
                </a:solidFill>
              </a:rPr>
              <a:t>, устанавливаются сокращенная продолжительность рабочего времени- </a:t>
            </a:r>
            <a:r>
              <a:rPr lang="ru-RU" sz="1600" b="1" i="1" dirty="0" smtClean="0">
                <a:solidFill>
                  <a:schemeClr val="tx1"/>
                </a:solidFill>
              </a:rPr>
              <a:t>не более 36 часов в неделю.</a:t>
            </a:r>
          </a:p>
          <a:p>
            <a:pPr marL="0" indent="0">
              <a:buNone/>
            </a:pPr>
            <a:r>
              <a:rPr lang="ru-RU" sz="1600" b="1" i="1" dirty="0" smtClean="0">
                <a:solidFill>
                  <a:schemeClr val="tx1"/>
                </a:solidFill>
              </a:rPr>
              <a:t>Для инвалидов 1 и 2 группы до 5 часов и составляет до 35 часов.</a:t>
            </a:r>
            <a:endParaRPr lang="ru-RU" sz="1600" b="1" i="1" dirty="0">
              <a:solidFill>
                <a:schemeClr val="tx1"/>
              </a:solidFill>
            </a:endParaRPr>
          </a:p>
        </p:txBody>
      </p:sp>
      <p:pic>
        <p:nvPicPr>
          <p:cNvPr id="5" name="Рисунок 4"/>
          <p:cNvPicPr>
            <a:picLocks noChangeAspect="1"/>
          </p:cNvPicPr>
          <p:nvPr/>
        </p:nvPicPr>
        <p:blipFill>
          <a:blip r:embed="rId2"/>
          <a:stretch>
            <a:fillRect/>
          </a:stretch>
        </p:blipFill>
        <p:spPr>
          <a:xfrm>
            <a:off x="7071203" y="4411744"/>
            <a:ext cx="4946229" cy="2363128"/>
          </a:xfrm>
          <a:prstGeom prst="rect">
            <a:avLst/>
          </a:prstGeom>
        </p:spPr>
      </p:pic>
    </p:spTree>
    <p:extLst>
      <p:ext uri="{BB962C8B-B14F-4D97-AF65-F5344CB8AC3E}">
        <p14:creationId xmlns:p14="http://schemas.microsoft.com/office/powerpoint/2010/main" val="202856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44188" y="159942"/>
            <a:ext cx="5278583" cy="1161782"/>
          </a:xfrm>
        </p:spPr>
        <p:txBody>
          <a:bodyPr>
            <a:normAutofit fontScale="90000"/>
          </a:bodyPr>
          <a:lstStyle/>
          <a:p>
            <a:pPr algn="ctr"/>
            <a:r>
              <a:rPr lang="ru-RU" dirty="0" smtClean="0"/>
              <a:t>СВЕРУРОЧНАЯ РАБОТА</a:t>
            </a:r>
            <a:br>
              <a:rPr lang="ru-RU" dirty="0" smtClean="0"/>
            </a:br>
            <a:r>
              <a:rPr lang="ru-RU" dirty="0" smtClean="0"/>
              <a:t>(ст. 99 ТК РФ)</a:t>
            </a:r>
            <a:endParaRPr lang="ru-RU" dirty="0"/>
          </a:p>
        </p:txBody>
      </p:sp>
      <p:sp>
        <p:nvSpPr>
          <p:cNvPr id="3" name="Объект 2"/>
          <p:cNvSpPr>
            <a:spLocks noGrp="1"/>
          </p:cNvSpPr>
          <p:nvPr>
            <p:ph idx="1"/>
          </p:nvPr>
        </p:nvSpPr>
        <p:spPr>
          <a:xfrm>
            <a:off x="673331" y="1197033"/>
            <a:ext cx="10374284" cy="4538749"/>
          </a:xfrm>
        </p:spPr>
        <p:txBody>
          <a:bodyPr>
            <a:normAutofit fontScale="92500" lnSpcReduction="10000"/>
          </a:bodyPr>
          <a:lstStyle/>
          <a:p>
            <a:pPr marL="0" indent="0">
              <a:buNone/>
            </a:pPr>
            <a:r>
              <a:rPr lang="ru-RU" dirty="0" smtClean="0">
                <a:solidFill>
                  <a:schemeClr val="tx1"/>
                </a:solidFill>
                <a:latin typeface="Arial" panose="020B0604020202020204" pitchFamily="34" charset="0"/>
                <a:cs typeface="Arial" panose="020B0604020202020204" pitchFamily="34" charset="0"/>
              </a:rPr>
              <a:t>Сверхурочные работы, как правило не допускаются.</a:t>
            </a:r>
          </a:p>
          <a:p>
            <a:pPr marL="0" indent="0">
              <a:buNone/>
            </a:pPr>
            <a:r>
              <a:rPr lang="ru-RU" dirty="0" smtClean="0">
                <a:solidFill>
                  <a:schemeClr val="tx1"/>
                </a:solidFill>
                <a:latin typeface="Arial" panose="020B0604020202020204" pitchFamily="34" charset="0"/>
                <a:cs typeface="Arial" panose="020B0604020202020204" pitchFamily="34" charset="0"/>
              </a:rPr>
              <a:t>Допускаются в исключительных случаях:</a:t>
            </a:r>
          </a:p>
          <a:p>
            <a:r>
              <a:rPr lang="ru-RU" dirty="0">
                <a:solidFill>
                  <a:schemeClr val="tx1"/>
                </a:solidFill>
                <a:latin typeface="Times New Roman" panose="02020603050405020304" pitchFamily="18" charset="0"/>
                <a:ea typeface="Calibri" panose="020F0502020204030204" pitchFamily="34" charset="0"/>
              </a:rPr>
              <a:t>при необходимости закончить работу, которую вследствие непредвиденной или случайной задержки по техническим условиям производства, не могла быть закончена в течение рабочего времени, если при этом прекращение начатой работы может повлечь за собой порчу или гибель государственного имущества</a:t>
            </a:r>
            <a:r>
              <a:rPr lang="ru-RU" dirty="0" smtClean="0">
                <a:solidFill>
                  <a:schemeClr val="tx1"/>
                </a:solidFill>
                <a:latin typeface="Times New Roman" panose="02020603050405020304" pitchFamily="18" charset="0"/>
                <a:ea typeface="Calibri" panose="020F0502020204030204" pitchFamily="34" charset="0"/>
              </a:rPr>
              <a:t>;</a:t>
            </a:r>
          </a:p>
          <a:p>
            <a:r>
              <a:rPr lang="ru-RU" dirty="0">
                <a:solidFill>
                  <a:schemeClr val="tx1"/>
                </a:solidFill>
                <a:latin typeface="Times New Roman" panose="02020603050405020304" pitchFamily="18" charset="0"/>
                <a:ea typeface="Calibri" panose="020F0502020204030204" pitchFamily="34" charset="0"/>
              </a:rPr>
              <a:t>при производстве временных работ по ремонту и восстановлению механизмов или сооружений в тех случаях, когда неисправность их вызывает прекращение работ для значительного числа </a:t>
            </a:r>
            <a:r>
              <a:rPr lang="ru-RU" dirty="0" smtClean="0">
                <a:solidFill>
                  <a:schemeClr val="tx1"/>
                </a:solidFill>
                <a:latin typeface="Times New Roman" panose="02020603050405020304" pitchFamily="18" charset="0"/>
                <a:ea typeface="Calibri" panose="020F0502020204030204" pitchFamily="34" charset="0"/>
              </a:rPr>
              <a:t>работающих;</a:t>
            </a:r>
          </a:p>
          <a:p>
            <a:r>
              <a:rPr lang="ru-RU"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для </a:t>
            </a:r>
            <a:r>
              <a:rPr lang="ru-RU"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продолжения работ при неявке сменяющего работника, если работа не допускает перерыва</a:t>
            </a:r>
            <a:r>
              <a:rPr lang="ru-RU"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ru-RU" sz="1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ru-RU" dirty="0">
                <a:solidFill>
                  <a:schemeClr val="tx1"/>
                </a:solidFill>
                <a:latin typeface="Arial" panose="020B0604020202020204" pitchFamily="34" charset="0"/>
                <a:cs typeface="Arial" panose="020B0604020202020204" pitchFamily="34" charset="0"/>
              </a:rPr>
              <a:t>К сверхурочным работам не допускаются: беременные женщины, матери, кормящие грудью, женщины, имеющие детей в возрасте до 1 года, рабочие и служащие моложе 18 лет, рабочие и служащие, обучающиеся без отрыва от производства, в дни занятий и другие категории работающих в соответствии с действующим законодательством.</a:t>
            </a:r>
          </a:p>
          <a:p>
            <a:pPr marL="0" indent="0" algn="ctr">
              <a:buNone/>
            </a:pPr>
            <a:r>
              <a:rPr lang="ru-RU" dirty="0">
                <a:solidFill>
                  <a:schemeClr val="tx1"/>
                </a:solidFill>
                <a:latin typeface="Arial" panose="020B0604020202020204" pitchFamily="34" charset="0"/>
                <a:cs typeface="Arial" panose="020B0604020202020204" pitchFamily="34" charset="0"/>
              </a:rPr>
              <a:t>Предельное количество сверхурочных работ для каждого рабочего или служащего не может превышать 4-х часов в течение двух дней подряд и 120 часов в год.</a:t>
            </a:r>
          </a:p>
          <a:p>
            <a:pPr marL="0" indent="0" algn="ctr">
              <a:buNone/>
            </a:pPr>
            <a:r>
              <a:rPr lang="ru-RU" dirty="0">
                <a:solidFill>
                  <a:schemeClr val="tx1"/>
                </a:solidFill>
                <a:latin typeface="Arial" panose="020B0604020202020204" pitchFamily="34" charset="0"/>
                <a:cs typeface="Arial" panose="020B0604020202020204" pitchFamily="34" charset="0"/>
              </a:rPr>
              <a:t>Работодатель обязан вести точный учет сверхурочных работ, выполненных каждым работником.</a:t>
            </a:r>
          </a:p>
          <a:p>
            <a:pPr marL="0" indent="0" algn="ctr">
              <a:buNone/>
            </a:pPr>
            <a:endParaRPr lang="ru-RU" dirty="0">
              <a:latin typeface="Arial" panose="020B0604020202020204" pitchFamily="34" charset="0"/>
              <a:cs typeface="Arial" panose="020B0604020202020204" pitchFamily="34" charset="0"/>
            </a:endParaRPr>
          </a:p>
        </p:txBody>
      </p:sp>
      <p:pic>
        <p:nvPicPr>
          <p:cNvPr id="5" name="Рисунок 4"/>
          <p:cNvPicPr>
            <a:picLocks noChangeAspect="1"/>
          </p:cNvPicPr>
          <p:nvPr/>
        </p:nvPicPr>
        <p:blipFill>
          <a:blip r:embed="rId2"/>
          <a:stretch>
            <a:fillRect/>
          </a:stretch>
        </p:blipFill>
        <p:spPr>
          <a:xfrm>
            <a:off x="9285314" y="0"/>
            <a:ext cx="2898372" cy="2028860"/>
          </a:xfrm>
          <a:prstGeom prst="rect">
            <a:avLst/>
          </a:prstGeom>
        </p:spPr>
      </p:pic>
    </p:spTree>
    <p:extLst>
      <p:ext uri="{BB962C8B-B14F-4D97-AF65-F5344CB8AC3E}">
        <p14:creationId xmlns:p14="http://schemas.microsoft.com/office/powerpoint/2010/main" val="15700275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70611" y="207817"/>
            <a:ext cx="7503390" cy="2186247"/>
          </a:xfrm>
        </p:spPr>
        <p:txBody>
          <a:bodyPr/>
          <a:lstStyle/>
          <a:p>
            <a:pPr algn="ctr"/>
            <a:r>
              <a:rPr lang="ru-RU" dirty="0" smtClean="0">
                <a:solidFill>
                  <a:srgbClr val="7030A0"/>
                </a:solidFill>
              </a:rPr>
              <a:t>Время отдыха</a:t>
            </a:r>
            <a:r>
              <a:rPr lang="ru-RU" dirty="0" smtClean="0"/>
              <a:t/>
            </a:r>
            <a:br>
              <a:rPr lang="ru-RU" dirty="0" smtClean="0"/>
            </a:br>
            <a:endParaRPr lang="ru-RU" dirty="0"/>
          </a:p>
        </p:txBody>
      </p:sp>
      <p:sp>
        <p:nvSpPr>
          <p:cNvPr id="3" name="Объект 2"/>
          <p:cNvSpPr>
            <a:spLocks noGrp="1"/>
          </p:cNvSpPr>
          <p:nvPr>
            <p:ph idx="1"/>
          </p:nvPr>
        </p:nvSpPr>
        <p:spPr>
          <a:xfrm>
            <a:off x="899402" y="1252250"/>
            <a:ext cx="8596668" cy="4233086"/>
          </a:xfrm>
        </p:spPr>
        <p:txBody>
          <a:bodyPr>
            <a:normAutofit fontScale="25000" lnSpcReduction="20000"/>
          </a:bodyPr>
          <a:lstStyle/>
          <a:p>
            <a:pPr marL="0" indent="0" algn="ctr">
              <a:buNone/>
            </a:pPr>
            <a:r>
              <a:rPr lang="ru-RU" sz="8000" dirty="0">
                <a:solidFill>
                  <a:srgbClr val="92D050"/>
                </a:solidFill>
              </a:rPr>
              <a:t>Перерывы для отдыха и питания</a:t>
            </a:r>
            <a:r>
              <a:rPr lang="ru-RU" sz="8000" dirty="0"/>
              <a:t>.</a:t>
            </a:r>
          </a:p>
          <a:p>
            <a:pPr marL="0" indent="0">
              <a:buNone/>
            </a:pPr>
            <a:r>
              <a:rPr lang="ru-RU" sz="6400" dirty="0">
                <a:solidFill>
                  <a:schemeClr val="tx1">
                    <a:lumMod val="85000"/>
                    <a:lumOff val="15000"/>
                  </a:schemeClr>
                </a:solidFill>
                <a:latin typeface="Bahnschrift" panose="020B0502040204020203" pitchFamily="34" charset="0"/>
              </a:rPr>
              <a:t>Работникам и служащим предоставляются перерывы для отдыха и питания, продолжительностью не более 1-го часа. Перерывы не включаются в рабочее время.</a:t>
            </a:r>
          </a:p>
          <a:p>
            <a:pPr marL="0" indent="0">
              <a:buNone/>
            </a:pPr>
            <a:r>
              <a:rPr lang="ru-RU" sz="6400" dirty="0">
                <a:solidFill>
                  <a:schemeClr val="tx1">
                    <a:lumMod val="85000"/>
                    <a:lumOff val="15000"/>
                  </a:schemeClr>
                </a:solidFill>
                <a:latin typeface="Bahnschrift" panose="020B0502040204020203" pitchFamily="34" charset="0"/>
              </a:rPr>
              <a:t>Сотрудники используют перерыв по своему усмотрению. </a:t>
            </a:r>
          </a:p>
          <a:p>
            <a:pPr marL="0" indent="0">
              <a:buNone/>
            </a:pPr>
            <a:r>
              <a:rPr lang="ru-RU" sz="6400" dirty="0">
                <a:solidFill>
                  <a:schemeClr val="tx1">
                    <a:lumMod val="85000"/>
                    <a:lumOff val="15000"/>
                  </a:schemeClr>
                </a:solidFill>
                <a:latin typeface="Bahnschrift" panose="020B0502040204020203" pitchFamily="34" charset="0"/>
              </a:rPr>
              <a:t>Перерыв для отдыха и питания должен предоставляться как правило через 4 часа после начала работы.</a:t>
            </a:r>
          </a:p>
          <a:p>
            <a:pPr marL="0" indent="0">
              <a:buNone/>
            </a:pPr>
            <a:r>
              <a:rPr lang="ru-RU" sz="6400" dirty="0">
                <a:solidFill>
                  <a:schemeClr val="tx1">
                    <a:lumMod val="85000"/>
                    <a:lumOff val="15000"/>
                  </a:schemeClr>
                </a:solidFill>
                <a:latin typeface="Bahnschrift" panose="020B0502040204020203" pitchFamily="34" charset="0"/>
              </a:rPr>
              <a:t>Время начала и окончания перерывов определяется Правилами внутреннего трудового распорядка.</a:t>
            </a:r>
          </a:p>
          <a:p>
            <a:pPr marL="0" indent="0">
              <a:buNone/>
            </a:pPr>
            <a:r>
              <a:rPr lang="ru-RU" sz="6400" dirty="0">
                <a:solidFill>
                  <a:schemeClr val="tx1">
                    <a:lumMod val="85000"/>
                    <a:lumOff val="15000"/>
                  </a:schemeClr>
                </a:solidFill>
                <a:latin typeface="Bahnschrift" panose="020B0502040204020203" pitchFamily="34" charset="0"/>
              </a:rPr>
              <a:t>Выходные дни (ст. 111 ТК РФ). Продолжительность еженедельного непрерывного отдыха должна быть не менее сорока двух часов. Запрещаются работы в выходные дни. Привлечение отдельных работников к работе в выходные дни допускается с учетом мнения профсоюзной организации и лишь в исключительных случаях:</a:t>
            </a:r>
          </a:p>
          <a:p>
            <a:r>
              <a:rPr lang="ru-RU" sz="6400" dirty="0">
                <a:solidFill>
                  <a:schemeClr val="tx1">
                    <a:lumMod val="85000"/>
                    <a:lumOff val="15000"/>
                  </a:schemeClr>
                </a:solidFill>
                <a:latin typeface="Bahnschrift" panose="020B0502040204020203" pitchFamily="34" charset="0"/>
              </a:rPr>
              <a:t>- для предотвращения или ликвидации общественного, или стихийного бедствия, производственной аварии, либо немедленного устранения их последствий.</a:t>
            </a:r>
          </a:p>
          <a:p>
            <a:r>
              <a:rPr lang="ru-RU" sz="6400" dirty="0">
                <a:solidFill>
                  <a:schemeClr val="tx1">
                    <a:lumMod val="85000"/>
                    <a:lumOff val="15000"/>
                  </a:schemeClr>
                </a:solidFill>
                <a:latin typeface="Bahnschrift" panose="020B0502040204020203" pitchFamily="34" charset="0"/>
              </a:rPr>
              <a:t>- для предотвращения несчастных случаев, гибели или порчи государственного, или общественного имущества.</a:t>
            </a:r>
          </a:p>
          <a:p>
            <a:r>
              <a:rPr lang="ru-RU" sz="6400" dirty="0">
                <a:solidFill>
                  <a:schemeClr val="tx1">
                    <a:lumMod val="85000"/>
                    <a:lumOff val="15000"/>
                  </a:schemeClr>
                </a:solidFill>
                <a:latin typeface="Bahnschrift" panose="020B0502040204020203" pitchFamily="34" charset="0"/>
              </a:rPr>
              <a:t>-   при выполнении неотложных, заранее не предусмотренных работ, от срочного выполнения которых зависит в дальнейшем нормальная работа учреждения в целом или его отдельных подразделений.</a:t>
            </a:r>
          </a:p>
          <a:p>
            <a:pPr marL="0" indent="0">
              <a:buNone/>
            </a:pPr>
            <a:r>
              <a:rPr lang="ru-RU" sz="6400" dirty="0">
                <a:solidFill>
                  <a:schemeClr val="tx1">
                    <a:lumMod val="85000"/>
                    <a:lumOff val="15000"/>
                  </a:schemeClr>
                </a:solidFill>
                <a:latin typeface="Bahnschrift" panose="020B0502040204020203" pitchFamily="34" charset="0"/>
              </a:rPr>
              <a:t>Привлечение рабочих и служащих к работе в выходные дни производится по письменному приказу, распоряжению работодателя. </a:t>
            </a:r>
          </a:p>
          <a:p>
            <a:pPr marL="0" indent="0">
              <a:buNone/>
            </a:pPr>
            <a:endParaRPr lang="ru-RU" dirty="0"/>
          </a:p>
        </p:txBody>
      </p:sp>
      <p:pic>
        <p:nvPicPr>
          <p:cNvPr id="6" name="Рисунок 5"/>
          <p:cNvPicPr>
            <a:picLocks noChangeAspect="1"/>
          </p:cNvPicPr>
          <p:nvPr/>
        </p:nvPicPr>
        <p:blipFill>
          <a:blip r:embed="rId2"/>
          <a:stretch>
            <a:fillRect/>
          </a:stretch>
        </p:blipFill>
        <p:spPr>
          <a:xfrm>
            <a:off x="8305601" y="207817"/>
            <a:ext cx="3620750" cy="1412005"/>
          </a:xfrm>
          <a:prstGeom prst="rect">
            <a:avLst/>
          </a:prstGeom>
        </p:spPr>
      </p:pic>
    </p:spTree>
    <p:extLst>
      <p:ext uri="{BB962C8B-B14F-4D97-AF65-F5344CB8AC3E}">
        <p14:creationId xmlns:p14="http://schemas.microsoft.com/office/powerpoint/2010/main" val="9773825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1928764" cy="11789130"/>
          </a:xfrm>
          <a:prstGeom prst="rect">
            <a:avLst/>
          </a:prstGeom>
        </p:spPr>
      </p:pic>
      <p:sp>
        <p:nvSpPr>
          <p:cNvPr id="2" name="Заголовок 1"/>
          <p:cNvSpPr>
            <a:spLocks noGrp="1"/>
          </p:cNvSpPr>
          <p:nvPr>
            <p:ph type="title"/>
          </p:nvPr>
        </p:nvSpPr>
        <p:spPr>
          <a:xfrm>
            <a:off x="1766302" y="353598"/>
            <a:ext cx="8596668" cy="1320800"/>
          </a:xfrm>
        </p:spPr>
        <p:txBody>
          <a:bodyPr>
            <a:normAutofit/>
          </a:bodyPr>
          <a:lstStyle/>
          <a:p>
            <a:pPr algn="ctr"/>
            <a:r>
              <a:rPr lang="ru-RU" sz="4000" dirty="0" smtClean="0">
                <a:solidFill>
                  <a:srgbClr val="FF0000"/>
                </a:solidFill>
              </a:rPr>
              <a:t>ОТПУСК</a:t>
            </a:r>
            <a:endParaRPr lang="ru-RU" sz="4000" dirty="0">
              <a:solidFill>
                <a:srgbClr val="FF0000"/>
              </a:solidFill>
            </a:endParaRPr>
          </a:p>
        </p:txBody>
      </p:sp>
      <p:sp>
        <p:nvSpPr>
          <p:cNvPr id="3" name="Объект 2"/>
          <p:cNvSpPr>
            <a:spLocks noGrp="1"/>
          </p:cNvSpPr>
          <p:nvPr>
            <p:ph idx="1"/>
          </p:nvPr>
        </p:nvSpPr>
        <p:spPr>
          <a:xfrm>
            <a:off x="773084" y="2443942"/>
            <a:ext cx="8500918" cy="3597420"/>
          </a:xfrm>
        </p:spPr>
        <p:txBody>
          <a:bodyPr>
            <a:noAutofit/>
          </a:bodyPr>
          <a:lstStyle/>
          <a:p>
            <a:pPr marL="0" indent="0">
              <a:buNone/>
            </a:pPr>
            <a:r>
              <a:rPr lang="ru-RU" sz="1400" dirty="0">
                <a:solidFill>
                  <a:srgbClr val="FFFF00"/>
                </a:solidFill>
                <a:latin typeface="Arial Black" panose="020B0A04020102020204" pitchFamily="34" charset="0"/>
              </a:rPr>
              <a:t>Всем рабочим и служащим предоставляются ежегодные отпуска с сохранением места работы (должности) и среднего заработка.</a:t>
            </a:r>
          </a:p>
          <a:p>
            <a:pPr marL="0" indent="0">
              <a:buNone/>
            </a:pPr>
            <a:r>
              <a:rPr lang="ru-RU" sz="1400" dirty="0">
                <a:solidFill>
                  <a:srgbClr val="FFFF00"/>
                </a:solidFill>
                <a:latin typeface="Arial Black" panose="020B0A04020102020204" pitchFamily="34" charset="0"/>
              </a:rPr>
              <a:t>Оплачиваемый отпуск должен предоставляться работнику ежегодно. Право на использование отпуска за первый год работы возникает у работника по истечении шести месяцев его непрерывной работы. По соглашению сторон оплачиваемый отпуск работнику может быть представлен и до истечения шести месяцев.</a:t>
            </a:r>
          </a:p>
          <a:p>
            <a:pPr marL="0" indent="0">
              <a:buNone/>
            </a:pPr>
            <a:r>
              <a:rPr lang="ru-RU" sz="1400" dirty="0">
                <a:solidFill>
                  <a:srgbClr val="FFFF00"/>
                </a:solidFill>
                <a:latin typeface="Arial Black" panose="020B0A04020102020204" pitchFamily="34" charset="0"/>
              </a:rPr>
              <a:t>Отпуск за второй и последующие годы работы может предоставляться в любое время рабочего года в соответствии с очередностью предоставления ежегодных оплачиваемых отпусков согласно графику отпусков.</a:t>
            </a:r>
          </a:p>
          <a:p>
            <a:r>
              <a:rPr lang="ru-RU" sz="1400" b="1" dirty="0">
                <a:solidFill>
                  <a:srgbClr val="FFFF00"/>
                </a:solidFill>
                <a:latin typeface="Arial Black" panose="020B0A04020102020204" pitchFamily="34" charset="0"/>
              </a:rPr>
              <a:t>Продолжительность отпуска</a:t>
            </a:r>
            <a:r>
              <a:rPr lang="ru-RU" sz="1400" dirty="0">
                <a:solidFill>
                  <a:srgbClr val="FFFF00"/>
                </a:solidFill>
                <a:latin typeface="Arial Black" panose="020B0A04020102020204" pitchFamily="34" charset="0"/>
              </a:rPr>
              <a:t> (ст. 123 ТК РФ).</a:t>
            </a:r>
          </a:p>
          <a:p>
            <a:pPr marL="0" indent="0">
              <a:buNone/>
            </a:pPr>
            <a:r>
              <a:rPr lang="ru-RU" sz="1400" dirty="0">
                <a:solidFill>
                  <a:srgbClr val="FFFF00"/>
                </a:solidFill>
                <a:latin typeface="Arial Black" panose="020B0A04020102020204" pitchFamily="34" charset="0"/>
              </a:rPr>
              <a:t>Всем работникам предоставляются ежегодные отпуска с сохранением места работы (должности) и среднего заработка.</a:t>
            </a:r>
          </a:p>
          <a:p>
            <a:r>
              <a:rPr lang="ru-RU" sz="1400" dirty="0">
                <a:solidFill>
                  <a:srgbClr val="FFFF00"/>
                </a:solidFill>
                <a:latin typeface="Arial Black" panose="020B0A04020102020204" pitchFamily="34" charset="0"/>
              </a:rPr>
              <a:t>Ежегодный отпуск предоставляется следующей продолжительности:</a:t>
            </a:r>
          </a:p>
          <a:p>
            <a:pPr marL="0" indent="0">
              <a:buNone/>
            </a:pPr>
            <a:r>
              <a:rPr lang="ru-RU" sz="1400" dirty="0">
                <a:solidFill>
                  <a:srgbClr val="FFFF00"/>
                </a:solidFill>
                <a:latin typeface="Arial Black" panose="020B0A04020102020204" pitchFamily="34" charset="0"/>
              </a:rPr>
              <a:t>- для рабочих и служащих – 28 календарных дней;</a:t>
            </a:r>
          </a:p>
          <a:p>
            <a:pPr marL="0" indent="0">
              <a:buNone/>
            </a:pPr>
            <a:r>
              <a:rPr lang="ru-RU" sz="1400" dirty="0">
                <a:solidFill>
                  <a:srgbClr val="FFFF00"/>
                </a:solidFill>
                <a:latin typeface="Arial Black" panose="020B0A04020102020204" pitchFamily="34" charset="0"/>
              </a:rPr>
              <a:t>- рабочим и служащим моложе 18 лет ежегодный отпуск предоставляется продолжительностью 31 рабочий день. (допускается через 6 месяцев).</a:t>
            </a:r>
          </a:p>
          <a:p>
            <a:r>
              <a:rPr lang="ru-RU" sz="1400" b="1" dirty="0">
                <a:solidFill>
                  <a:srgbClr val="FFFF00"/>
                </a:solidFill>
                <a:latin typeface="Arial Black" panose="020B0A04020102020204" pitchFamily="34" charset="0"/>
              </a:rPr>
              <a:t>Дополнительные отпуска.</a:t>
            </a:r>
            <a:endParaRPr lang="ru-RU" sz="1400" dirty="0">
              <a:solidFill>
                <a:srgbClr val="FFFF00"/>
              </a:solidFill>
              <a:latin typeface="Arial Black" panose="020B0A04020102020204" pitchFamily="34" charset="0"/>
            </a:endParaRPr>
          </a:p>
          <a:p>
            <a:pPr marL="0" indent="0">
              <a:buNone/>
            </a:pPr>
            <a:r>
              <a:rPr lang="ru-RU" sz="1400" dirty="0">
                <a:solidFill>
                  <a:srgbClr val="FFFF00"/>
                </a:solidFill>
                <a:latin typeface="Arial Black" panose="020B0A04020102020204" pitchFamily="34" charset="0"/>
              </a:rPr>
              <a:t>Дополнительные отпуска предоставляются согласно коллективному договору:</a:t>
            </a:r>
          </a:p>
          <a:p>
            <a:pPr marL="0" indent="0">
              <a:buNone/>
            </a:pPr>
            <a:r>
              <a:rPr lang="ru-RU" sz="1400" dirty="0">
                <a:solidFill>
                  <a:srgbClr val="FFFF00"/>
                </a:solidFill>
                <a:latin typeface="Arial Black" panose="020B0A04020102020204" pitchFamily="34" charset="0"/>
              </a:rPr>
              <a:t>- рабочим с ненормированным рабочим днем – 3 календарных дня. </a:t>
            </a:r>
          </a:p>
          <a:p>
            <a:pPr marL="0" indent="0">
              <a:buNone/>
            </a:pPr>
            <a:r>
              <a:rPr lang="ru-RU" sz="1400" dirty="0">
                <a:solidFill>
                  <a:srgbClr val="FFFF00"/>
                </a:solidFill>
                <a:latin typeface="Arial Black" panose="020B0A04020102020204" pitchFamily="34" charset="0"/>
              </a:rPr>
              <a:t>- рабочим и служащим, занятым на работах с вредными условиями труда 2, 3 или 4 степени по результатам СОУТ – 7 календарных дней.</a:t>
            </a:r>
          </a:p>
          <a:p>
            <a:pPr marL="0" indent="0">
              <a:buNone/>
            </a:pPr>
            <a:r>
              <a:rPr lang="ru-RU" sz="1400" dirty="0">
                <a:solidFill>
                  <a:srgbClr val="FFFF00"/>
                </a:solidFill>
                <a:latin typeface="Arial Black" panose="020B0A04020102020204" pitchFamily="34" charset="0"/>
              </a:rPr>
              <a:t>Исключительные случаи переноса ежегодного отпуска.</a:t>
            </a:r>
          </a:p>
          <a:p>
            <a:pPr marL="0" indent="0">
              <a:buNone/>
            </a:pPr>
            <a:r>
              <a:rPr lang="ru-RU" sz="1400" dirty="0">
                <a:solidFill>
                  <a:srgbClr val="FFFF00"/>
                </a:solidFill>
                <a:latin typeface="Arial Black" panose="020B0A04020102020204" pitchFamily="34" charset="0"/>
              </a:rPr>
              <a:t>Ежегодный отпуск может быть перенесен или продлен при временной </a:t>
            </a:r>
            <a:r>
              <a:rPr lang="ru-RU" sz="1400" dirty="0" err="1" smtClean="0">
                <a:solidFill>
                  <a:srgbClr val="FFFF00"/>
                </a:solidFill>
                <a:latin typeface="Arial Black" panose="020B0A04020102020204" pitchFamily="34" charset="0"/>
              </a:rPr>
              <a:t>нетрудоспособностирабочего</a:t>
            </a:r>
            <a:r>
              <a:rPr lang="ru-RU" sz="1400" dirty="0">
                <a:solidFill>
                  <a:srgbClr val="FFFF00"/>
                </a:solidFill>
                <a:latin typeface="Arial Black" panose="020B0A04020102020204" pitchFamily="34" charset="0"/>
              </a:rPr>
              <a:t>, при выполнении работником общественных обязанностей и в других случаях, предусмотренных законодательством.</a:t>
            </a:r>
          </a:p>
          <a:p>
            <a:pPr marL="0" indent="0">
              <a:buNone/>
            </a:pPr>
            <a:r>
              <a:rPr lang="ru-RU" sz="1400" dirty="0">
                <a:solidFill>
                  <a:srgbClr val="FFFF00"/>
                </a:solidFill>
                <a:latin typeface="Arial Black" panose="020B0A04020102020204" pitchFamily="34" charset="0"/>
              </a:rPr>
              <a:t>Запрещается не предоставление ежегодного отпуска в течение 2 лет подряд, а также не предоставление отпуска рабочим и служащим моложе 16 лет, и работникам, имеющим право на дополнительный отпуск, в связи с вредными условиями труда.</a:t>
            </a:r>
          </a:p>
          <a:p>
            <a:endParaRPr lang="ru-RU" sz="1400" dirty="0">
              <a:latin typeface="Arial Black" panose="020B0A04020102020204" pitchFamily="34" charset="0"/>
            </a:endParaRPr>
          </a:p>
        </p:txBody>
      </p:sp>
    </p:spTree>
    <p:extLst>
      <p:ext uri="{BB962C8B-B14F-4D97-AF65-F5344CB8AC3E}">
        <p14:creationId xmlns:p14="http://schemas.microsoft.com/office/powerpoint/2010/main" val="588623549"/>
      </p:ext>
    </p:extLst>
  </p:cSld>
  <p:clrMapOvr>
    <a:masterClrMapping/>
  </p:clrMapOvr>
  <p:timing>
    <p:tnLst>
      <p:par>
        <p:cTn id="1" dur="indefinite" restart="never" nodeType="tmRoot"/>
      </p:par>
    </p:tnLst>
  </p:timing>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
  <TotalTime>787</TotalTime>
  <Words>4637</Words>
  <Application>Microsoft Office PowerPoint</Application>
  <PresentationFormat>Широкоэкранный</PresentationFormat>
  <Paragraphs>253</Paragraphs>
  <Slides>52</Slides>
  <Notes>0</Notes>
  <HiddenSlides>0</HiddenSlides>
  <MMClips>0</MMClips>
  <ScaleCrop>false</ScaleCrop>
  <HeadingPairs>
    <vt:vector size="8" baseType="variant">
      <vt:variant>
        <vt:lpstr>Использованные шрифты</vt:lpstr>
      </vt:variant>
      <vt:variant>
        <vt:i4>13</vt:i4>
      </vt:variant>
      <vt:variant>
        <vt:lpstr>Тема</vt:lpstr>
      </vt:variant>
      <vt:variant>
        <vt:i4>1</vt:i4>
      </vt:variant>
      <vt:variant>
        <vt:lpstr>Внедренные серверы OLE</vt:lpstr>
      </vt:variant>
      <vt:variant>
        <vt:i4>1</vt:i4>
      </vt:variant>
      <vt:variant>
        <vt:lpstr>Заголовки слайдов</vt:lpstr>
      </vt:variant>
      <vt:variant>
        <vt:i4>52</vt:i4>
      </vt:variant>
    </vt:vector>
  </HeadingPairs>
  <TitlesOfParts>
    <vt:vector size="67" baseType="lpstr">
      <vt:lpstr>Arial</vt:lpstr>
      <vt:lpstr>Arial Black</vt:lpstr>
      <vt:lpstr>Arial Narrow</vt:lpstr>
      <vt:lpstr>Bahnschrift</vt:lpstr>
      <vt:lpstr>Bahnschrift Light Condensed</vt:lpstr>
      <vt:lpstr>Bahnschrift SemiBold Condensed</vt:lpstr>
      <vt:lpstr>Bookman Old Style</vt:lpstr>
      <vt:lpstr>Calibri</vt:lpstr>
      <vt:lpstr>Calibri Light</vt:lpstr>
      <vt:lpstr>Times New Roman</vt:lpstr>
      <vt:lpstr>Trebuchet MS</vt:lpstr>
      <vt:lpstr>Wingdings</vt:lpstr>
      <vt:lpstr>Wingdings 3</vt:lpstr>
      <vt:lpstr>Аспект</vt:lpstr>
      <vt:lpstr>Adobe Acrobat Document</vt:lpstr>
      <vt:lpstr>  ОГБПОУ «Костромской техникум торговли и питания ОХРАНА ТРУДА   ВВОДНЫЙ ИНСТРУКТАЖ</vt:lpstr>
      <vt:lpstr> Основные положения законодательства об охране труда.</vt:lpstr>
      <vt:lpstr>Работодатель обязан обеспечить (ст. 212 ТК РФ)</vt:lpstr>
      <vt:lpstr>Обязанности работника (ст. 214 ТК РФ)</vt:lpstr>
      <vt:lpstr>Трудовой договор </vt:lpstr>
      <vt:lpstr>Рабочее время</vt:lpstr>
      <vt:lpstr>СВЕРУРОЧНАЯ РАБОТА (ст. 99 ТК РФ)</vt:lpstr>
      <vt:lpstr>Время отдыха </vt:lpstr>
      <vt:lpstr>ОТПУСК</vt:lpstr>
      <vt:lpstr>ОХРАНА ТРУДА ЖЕНЩИН</vt:lpstr>
      <vt:lpstr>Презентация PowerPoint</vt:lpstr>
      <vt:lpstr>ОХРАНА ТРУДА МОЛОДЕЖИ</vt:lpstr>
      <vt:lpstr>ОРГАНИЗАЦИЯ РАБОТЫ ПО ОХРАНЕ ТРУДА</vt:lpstr>
      <vt:lpstr>СОБЛЮДЕНИЕ ТРЕБОВАНИЙ ОХРАНЫ ТРУДА ПЕРЕД НАЧАЛОМ РАБОТЫ</vt:lpstr>
      <vt:lpstr>СОБЛЮДЕНИЕ ТРЕБОВАНИЙ ОХРАНЫ ТРУДА ВО ВРЕМЯ РАБОТЫ</vt:lpstr>
      <vt:lpstr>ОБЯЗАННОСТИ РАБОТНИКА ПО ОКОНЧАНИИ РАБОТЫ</vt:lpstr>
      <vt:lpstr>ПРИ ПОСТУПЛЕНИИ НА РАБОТУ В ОРГАНИЗАЦИЮ КАЖДЫЙ ВНОВЬ ПОСТУПИВШИЙ ОБЯЗАН</vt:lpstr>
      <vt:lpstr>ОБЯЗАННОСТИ РАБОТОДАТЕЛЯ ПО УЧЕТУ И РАССЛЕДОВАНИЮ НЕСЧАСТНЫХ СЛУЧАЕВ НА ПРОИЗВОДСТВЕ</vt:lpstr>
      <vt:lpstr>СРЕДСТВА ИНДИВИДУАЛЬНОЙ ЗАЩИТЫ</vt:lpstr>
      <vt:lpstr>МЕДЕЦИНСКИЕ ОСМОТРЫ РАБОТНИКОВ ОРГАНИЗАЦИИ</vt:lpstr>
      <vt:lpstr>ПРИМЕНЕНИЕ ТРУДА ИНВАЛИДОВ</vt:lpstr>
      <vt:lpstr>ГОСУДАРСТВЕННЫЙ НАДЗОР И ОБЩЕСТВЕННЫЙ КОНТРОЛЬ ЗА СОСТОЯНИЕМ ОХРАНЫ ТРУДА</vt:lpstr>
      <vt:lpstr>Общие правила поведения сотрудников на территории образовательной организации и в помещениях</vt:lpstr>
      <vt:lpstr>ОСНОВНЫЕ ОПАСНЫЕ ФАКТОРЫ</vt:lpstr>
      <vt:lpstr>ЭЛЕКТРОТРАВМАТИЗМ</vt:lpstr>
      <vt:lpstr>ПРЕДЕЛЬНО ДОПУСТИМЫЕ ЗНАЧЕНИЯ НАПРЯЖЕНИЙ ПРИКОСНОВЕНИЯ ТОКОВ</vt:lpstr>
      <vt:lpstr>МЕСТНЫЕ ЭЛЕКТРОТРАВМЫ</vt:lpstr>
      <vt:lpstr>ОБЩИЕ ЭЛЕКТРОТРАВМЫ</vt:lpstr>
      <vt:lpstr>МЕРОПРИЯТИЯ ОТ ПОРАЖЕНИЯ ЭЛЕКТРИЧЕСКИМ ТОКОМ</vt:lpstr>
      <vt:lpstr>Требования производственной санитарной и личной гигиены</vt:lpstr>
      <vt:lpstr>БОРЬБА С ПРОФЕССИОНАЛЬНЫМИ ВРЕДНЫМИ ФАКТОРАМИ НА ПРОИЗВОДСТВЕ</vt:lpstr>
      <vt:lpstr>Причины несчастных случаев</vt:lpstr>
      <vt:lpstr>Работник получивший производственную травму обязан</vt:lpstr>
      <vt:lpstr>Порядок расследования несчастного случая(статьи 228,229 ТК РФ)</vt:lpstr>
      <vt:lpstr>При несчастном случае на производстве работодатель обязан</vt:lpstr>
      <vt:lpstr>Презентация PowerPoint</vt:lpstr>
      <vt:lpstr>Работники организации обязаны</vt:lpstr>
      <vt:lpstr>На предприятии запрещается</vt:lpstr>
      <vt:lpstr>При возгорании применяются</vt:lpstr>
      <vt:lpstr>Действия при возникновении пожара</vt:lpstr>
      <vt:lpstr>Действия при возникновении несчастного случая</vt:lpstr>
      <vt:lpstr>Доврачебная помощь при переломах костей</vt:lpstr>
      <vt:lpstr>Доврачебная помощь при микротравмах</vt:lpstr>
      <vt:lpstr>Первая помощь при ожоге</vt:lpstr>
      <vt:lpstr>Помощь при укусах насекомых</vt:lpstr>
      <vt:lpstr>Обморожение</vt:lpstr>
      <vt:lpstr>УТОПЛЕНИЕ</vt:lpstr>
      <vt:lpstr>Первая помощь при ранениях</vt:lpstr>
      <vt:lpstr>Первая помощь при кровотечениях</vt:lpstr>
      <vt:lpstr>Первая помощь при поражениях электрическим током</vt:lpstr>
      <vt:lpstr>Презентация PowerPoint</vt:lpstr>
      <vt:lpstr>СПАСИБО ЗА ВНИМАНИЕ!</vt:lpstr>
    </vt:vector>
  </TitlesOfParts>
  <Company>АО "Почта России"</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Сироткина Елена Германовна</dc:creator>
  <cp:lastModifiedBy>Перов Павел Александрович</cp:lastModifiedBy>
  <cp:revision>74</cp:revision>
  <dcterms:created xsi:type="dcterms:W3CDTF">2021-07-23T11:32:33Z</dcterms:created>
  <dcterms:modified xsi:type="dcterms:W3CDTF">2024-11-02T08:16:07Z</dcterms:modified>
</cp:coreProperties>
</file>